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1"/>
  </p:notesMasterIdLst>
  <p:sldIdLst>
    <p:sldId id="256" r:id="rId2"/>
    <p:sldId id="271" r:id="rId3"/>
    <p:sldId id="272" r:id="rId4"/>
    <p:sldId id="261" r:id="rId5"/>
    <p:sldId id="262" r:id="rId6"/>
    <p:sldId id="264" r:id="rId7"/>
    <p:sldId id="265" r:id="rId8"/>
    <p:sldId id="267" r:id="rId9"/>
    <p:sldId id="269"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3"/>
  </p:normalViewPr>
  <p:slideViewPr>
    <p:cSldViewPr snapToGrid="0" snapToObjects="1">
      <p:cViewPr varScale="1">
        <p:scale>
          <a:sx n="120" d="100"/>
          <a:sy n="120" d="100"/>
        </p:scale>
        <p:origin x="86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2107766978"/>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49358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2" name="Shape 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939727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0" name="Shape 1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075141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138225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0" name="Shape 10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1802080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364224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9918402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8546657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0" name="Shape 19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0116290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25"/>
            <a:ext cx="4572000" cy="5143500"/>
          </a:xfrm>
          <a:prstGeom prst="rect">
            <a:avLst/>
          </a:prstGeom>
          <a:solidFill>
            <a:schemeClr val="dk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200"/>
            <a:ext cx="3837000" cy="3695100"/>
          </a:xfrm>
          <a:prstGeom prst="rect">
            <a:avLst/>
          </a:prstGeom>
        </p:spPr>
        <p:txBody>
          <a:bodyPr lIns="91425" tIns="91425" rIns="91425" bIns="91425" anchor="ctr" anchorCtr="0"/>
          <a:lstStyle>
            <a:lvl1pPr lvl="0">
              <a:spcBef>
                <a:spcPts val="0"/>
              </a:spcBef>
              <a:buClr>
                <a:schemeClr val="dk1"/>
              </a:buClr>
              <a:defRPr>
                <a:solidFill>
                  <a:schemeClr val="dk1"/>
                </a:solidFill>
              </a:defRPr>
            </a:lvl1pPr>
            <a:lvl2pPr lvl="1">
              <a:spcBef>
                <a:spcPts val="0"/>
              </a:spcBef>
              <a:buClr>
                <a:schemeClr val="dk1"/>
              </a:buClr>
              <a:defRPr>
                <a:solidFill>
                  <a:schemeClr val="dk1"/>
                </a:solidFill>
              </a:defRPr>
            </a:lvl2pPr>
            <a:lvl3pPr lvl="2">
              <a:spcBef>
                <a:spcPts val="0"/>
              </a:spcBef>
              <a:buClr>
                <a:schemeClr val="dk1"/>
              </a:buClr>
              <a:defRPr>
                <a:solidFill>
                  <a:schemeClr val="dk1"/>
                </a:solidFill>
              </a:defRPr>
            </a:lvl3pPr>
            <a:lvl4pPr lvl="3">
              <a:spcBef>
                <a:spcPts val="0"/>
              </a:spcBef>
              <a:buClr>
                <a:schemeClr val="dk1"/>
              </a:buClr>
              <a:defRPr>
                <a:solidFill>
                  <a:schemeClr val="dk1"/>
                </a:solidFill>
              </a:defRPr>
            </a:lvl4pPr>
            <a:lvl5pPr lvl="4">
              <a:spcBef>
                <a:spcPts val="0"/>
              </a:spcBef>
              <a:buClr>
                <a:schemeClr val="dk1"/>
              </a:buClr>
              <a:defRPr>
                <a:solidFill>
                  <a:schemeClr val="dk1"/>
                </a:solidFill>
              </a:defRPr>
            </a:lvl5pPr>
            <a:lvl6pPr lvl="5">
              <a:spcBef>
                <a:spcPts val="0"/>
              </a:spcBef>
              <a:buClr>
                <a:schemeClr val="dk1"/>
              </a:buClr>
              <a:defRPr>
                <a:solidFill>
                  <a:schemeClr val="dk1"/>
                </a:solidFill>
              </a:defRPr>
            </a:lvl6pPr>
            <a:lvl7pPr lvl="6">
              <a:spcBef>
                <a:spcPts val="0"/>
              </a:spcBef>
              <a:buClr>
                <a:schemeClr val="dk1"/>
              </a:buClr>
              <a:defRPr>
                <a:solidFill>
                  <a:schemeClr val="dk1"/>
                </a:solidFill>
              </a:defRPr>
            </a:lvl7pPr>
            <a:lvl8pPr lvl="7">
              <a:spcBef>
                <a:spcPts val="0"/>
              </a:spcBef>
              <a:buClr>
                <a:schemeClr val="dk1"/>
              </a:buClr>
              <a:defRPr>
                <a:solidFill>
                  <a:schemeClr val="dk1"/>
                </a:solidFill>
              </a:defRPr>
            </a:lvl8pPr>
            <a:lvl9pPr lvl="8">
              <a:spcBef>
                <a:spcPts val="0"/>
              </a:spcBef>
              <a:buClr>
                <a:schemeClr val="dk1"/>
              </a:buClr>
              <a:defRPr>
                <a:solidFill>
                  <a:schemeClr val="dk1"/>
                </a:solidFill>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lt2"/>
              </a:buClr>
              <a:buSzPct val="100000"/>
              <a:defRPr sz="1800">
                <a:solidFill>
                  <a:schemeClr val="lt2"/>
                </a:solidFill>
              </a:defRPr>
            </a:lvl1pPr>
            <a:lvl2pPr lvl="1">
              <a:lnSpc>
                <a:spcPct val="115000"/>
              </a:lnSpc>
              <a:spcBef>
                <a:spcPts val="0"/>
              </a:spcBef>
              <a:spcAft>
                <a:spcPts val="1600"/>
              </a:spcAft>
              <a:buClr>
                <a:schemeClr val="lt2"/>
              </a:buClr>
              <a:defRPr>
                <a:solidFill>
                  <a:schemeClr val="lt2"/>
                </a:solidFill>
              </a:defRPr>
            </a:lvl2pPr>
            <a:lvl3pPr lvl="2">
              <a:lnSpc>
                <a:spcPct val="115000"/>
              </a:lnSpc>
              <a:spcBef>
                <a:spcPts val="0"/>
              </a:spcBef>
              <a:spcAft>
                <a:spcPts val="1600"/>
              </a:spcAft>
              <a:buClr>
                <a:schemeClr val="lt2"/>
              </a:buClr>
              <a:defRPr>
                <a:solidFill>
                  <a:schemeClr val="lt2"/>
                </a:solidFill>
              </a:defRPr>
            </a:lvl3pPr>
            <a:lvl4pPr lvl="3">
              <a:lnSpc>
                <a:spcPct val="115000"/>
              </a:lnSpc>
              <a:spcBef>
                <a:spcPts val="0"/>
              </a:spcBef>
              <a:spcAft>
                <a:spcPts val="1600"/>
              </a:spcAft>
              <a:buClr>
                <a:schemeClr val="lt2"/>
              </a:buClr>
              <a:defRPr>
                <a:solidFill>
                  <a:schemeClr val="lt2"/>
                </a:solidFill>
              </a:defRPr>
            </a:lvl4pPr>
            <a:lvl5pPr lvl="4">
              <a:lnSpc>
                <a:spcPct val="115000"/>
              </a:lnSpc>
              <a:spcBef>
                <a:spcPts val="0"/>
              </a:spcBef>
              <a:spcAft>
                <a:spcPts val="1600"/>
              </a:spcAft>
              <a:buClr>
                <a:schemeClr val="lt2"/>
              </a:buClr>
              <a:defRPr>
                <a:solidFill>
                  <a:schemeClr val="lt2"/>
                </a:solidFill>
              </a:defRPr>
            </a:lvl5pPr>
            <a:lvl6pPr lvl="5">
              <a:lnSpc>
                <a:spcPct val="115000"/>
              </a:lnSpc>
              <a:spcBef>
                <a:spcPts val="0"/>
              </a:spcBef>
              <a:spcAft>
                <a:spcPts val="1600"/>
              </a:spcAft>
              <a:buClr>
                <a:schemeClr val="lt2"/>
              </a:buClr>
              <a:defRPr>
                <a:solidFill>
                  <a:schemeClr val="lt2"/>
                </a:solidFill>
              </a:defRPr>
            </a:lvl6pPr>
            <a:lvl7pPr lvl="6">
              <a:lnSpc>
                <a:spcPct val="115000"/>
              </a:lnSpc>
              <a:spcBef>
                <a:spcPts val="0"/>
              </a:spcBef>
              <a:spcAft>
                <a:spcPts val="1600"/>
              </a:spcAft>
              <a:buClr>
                <a:schemeClr val="lt2"/>
              </a:buClr>
              <a:defRPr>
                <a:solidFill>
                  <a:schemeClr val="lt2"/>
                </a:solidFill>
              </a:defRPr>
            </a:lvl7pPr>
            <a:lvl8pPr lvl="7">
              <a:lnSpc>
                <a:spcPct val="115000"/>
              </a:lnSpc>
              <a:spcBef>
                <a:spcPts val="0"/>
              </a:spcBef>
              <a:spcAft>
                <a:spcPts val="1600"/>
              </a:spcAft>
              <a:buClr>
                <a:schemeClr val="lt2"/>
              </a:buClr>
              <a:defRPr>
                <a:solidFill>
                  <a:schemeClr val="lt2"/>
                </a:solidFill>
              </a:defRPr>
            </a:lvl8pPr>
            <a:lvl9pPr lvl="8">
              <a:lnSpc>
                <a:spcPct val="115000"/>
              </a:lnSpc>
              <a:spcBef>
                <a:spcPts val="0"/>
              </a:spcBef>
              <a:spcAft>
                <a:spcPts val="1600"/>
              </a:spcAft>
              <a:buClr>
                <a:schemeClr val="lt2"/>
              </a:buClr>
              <a:defRPr>
                <a:solidFill>
                  <a:schemeClr val="lt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lt2"/>
                </a:solidFill>
              </a:rPr>
              <a:t>‹#›</a:t>
            </a:fld>
            <a:endParaRPr lang="en" sz="1000">
              <a:solidFill>
                <a:schemeClr val="lt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921106" y="311975"/>
            <a:ext cx="8520600" cy="2052600"/>
          </a:xfrm>
          <a:prstGeom prst="rect">
            <a:avLst/>
          </a:prstGeom>
        </p:spPr>
        <p:txBody>
          <a:bodyPr lIns="91425" tIns="91425" rIns="91425" bIns="91425" anchor="b" anchorCtr="0">
            <a:noAutofit/>
          </a:bodyPr>
          <a:lstStyle/>
          <a:p>
            <a:pPr lvl="0" rtl="0">
              <a:spcBef>
                <a:spcPts val="0"/>
              </a:spcBef>
              <a:buNone/>
            </a:pPr>
            <a:r>
              <a:rPr lang="en" dirty="0"/>
              <a:t>Orbit </a:t>
            </a:r>
          </a:p>
        </p:txBody>
      </p:sp>
      <p:sp>
        <p:nvSpPr>
          <p:cNvPr id="55" name="Shape 55"/>
          <p:cNvSpPr txBox="1">
            <a:spLocks noGrp="1"/>
          </p:cNvSpPr>
          <p:nvPr>
            <p:ph type="subTitle" idx="1"/>
          </p:nvPr>
        </p:nvSpPr>
        <p:spPr>
          <a:xfrm>
            <a:off x="311700" y="2834125"/>
            <a:ext cx="8520600" cy="792600"/>
          </a:xfrm>
          <a:prstGeom prst="rect">
            <a:avLst/>
          </a:prstGeom>
        </p:spPr>
        <p:txBody>
          <a:bodyPr lIns="91425" tIns="91425" rIns="91425" bIns="91425" anchor="t" anchorCtr="0">
            <a:noAutofit/>
          </a:bodyPr>
          <a:lstStyle/>
          <a:p>
            <a:pPr lvl="0" rtl="0">
              <a:spcBef>
                <a:spcPts val="0"/>
              </a:spcBef>
              <a:buNone/>
            </a:pPr>
            <a:r>
              <a:rPr lang="en">
                <a:latin typeface="Metrophobic"/>
                <a:ea typeface="Metrophobic"/>
                <a:cs typeface="Metrophobic"/>
                <a:sym typeface="Metrophobic"/>
              </a:rPr>
              <a:t>Walkthrough</a:t>
            </a:r>
          </a:p>
          <a:p>
            <a:pPr lvl="0" rtl="0">
              <a:spcBef>
                <a:spcPts val="0"/>
              </a:spcBef>
              <a:buNone/>
            </a:pPr>
            <a:r>
              <a:rPr lang="en" sz="1100">
                <a:latin typeface="Metrophobic"/>
                <a:ea typeface="Metrophobic"/>
                <a:cs typeface="Metrophobic"/>
                <a:sym typeface="Metrophobic"/>
              </a:rPr>
              <a:t>***screens from design, may differ slightly from current build***</a:t>
            </a:r>
          </a:p>
        </p:txBody>
      </p:sp>
      <p:pic>
        <p:nvPicPr>
          <p:cNvPr id="56" name="Shape 56"/>
          <p:cNvPicPr preferRelativeResize="0"/>
          <p:nvPr/>
        </p:nvPicPr>
        <p:blipFill>
          <a:blip r:embed="rId3">
            <a:alphaModFix/>
          </a:blip>
          <a:stretch>
            <a:fillRect/>
          </a:stretch>
        </p:blipFill>
        <p:spPr>
          <a:xfrm>
            <a:off x="0" y="0"/>
            <a:ext cx="9143999" cy="5143499"/>
          </a:xfrm>
          <a:prstGeom prst="rect">
            <a:avLst/>
          </a:prstGeom>
          <a:noFill/>
          <a:ln>
            <a:noFill/>
          </a:ln>
        </p:spPr>
      </p:pic>
      <p:pic>
        <p:nvPicPr>
          <p:cNvPr id="57" name="Shape 57"/>
          <p:cNvPicPr preferRelativeResize="0"/>
          <p:nvPr/>
        </p:nvPicPr>
        <p:blipFill rotWithShape="1">
          <a:blip r:embed="rId4">
            <a:alphaModFix/>
          </a:blip>
          <a:srcRect l="10" r="53409"/>
          <a:stretch/>
        </p:blipFill>
        <p:spPr>
          <a:xfrm>
            <a:off x="1039351" y="90099"/>
            <a:ext cx="3139200" cy="5053400"/>
          </a:xfrm>
          <a:prstGeom prst="rect">
            <a:avLst/>
          </a:prstGeom>
          <a:noFill/>
          <a:ln>
            <a:noFill/>
          </a:ln>
        </p:spPr>
      </p:pic>
      <p:sp>
        <p:nvSpPr>
          <p:cNvPr id="58" name="Shape 58"/>
          <p:cNvSpPr txBox="1"/>
          <p:nvPr/>
        </p:nvSpPr>
        <p:spPr>
          <a:xfrm>
            <a:off x="5220675" y="7183900"/>
            <a:ext cx="3676800" cy="901200"/>
          </a:xfrm>
          <a:prstGeom prst="rect">
            <a:avLst/>
          </a:prstGeom>
          <a:noFill/>
          <a:ln>
            <a:noFill/>
          </a:ln>
        </p:spPr>
        <p:txBody>
          <a:bodyPr lIns="91425" tIns="91425" rIns="91425" bIns="91425" anchor="t" anchorCtr="0">
            <a:noAutofit/>
          </a:bodyPr>
          <a:lstStyle/>
          <a:p>
            <a:pPr lvl="0" rtl="0">
              <a:spcBef>
                <a:spcPts val="0"/>
              </a:spcBef>
              <a:buNone/>
            </a:pPr>
            <a:r>
              <a:rPr lang="en" sz="2400">
                <a:solidFill>
                  <a:srgbClr val="FFFFFF"/>
                </a:solidFill>
                <a:latin typeface="Metrophobic"/>
                <a:ea typeface="Metrophobic"/>
                <a:cs typeface="Metrophobic"/>
                <a:sym typeface="Metrophobic"/>
              </a:rPr>
              <a:t>Richard, Carol &amp; Percy</a:t>
            </a:r>
          </a:p>
        </p:txBody>
      </p:sp>
      <p:sp>
        <p:nvSpPr>
          <p:cNvPr id="59" name="Shape 59"/>
          <p:cNvSpPr txBox="1"/>
          <p:nvPr/>
        </p:nvSpPr>
        <p:spPr>
          <a:xfrm>
            <a:off x="4490251" y="2401525"/>
            <a:ext cx="3708000" cy="432600"/>
          </a:xfrm>
          <a:prstGeom prst="rect">
            <a:avLst/>
          </a:prstGeom>
          <a:noFill/>
          <a:ln>
            <a:noFill/>
          </a:ln>
        </p:spPr>
        <p:txBody>
          <a:bodyPr lIns="91425" tIns="91425" rIns="91425" bIns="91425" anchor="t" anchorCtr="0">
            <a:noAutofit/>
          </a:bodyPr>
          <a:lstStyle/>
          <a:p>
            <a:pPr lvl="0">
              <a:spcBef>
                <a:spcPts val="0"/>
              </a:spcBef>
              <a:buNone/>
            </a:pPr>
            <a:r>
              <a:rPr lang="en" dirty="0">
                <a:solidFill>
                  <a:srgbClr val="FFFFFF"/>
                </a:solidFill>
              </a:rPr>
              <a:t>WALKTHROUGH</a:t>
            </a:r>
          </a:p>
        </p:txBody>
      </p:sp>
      <p:sp>
        <p:nvSpPr>
          <p:cNvPr id="9" name="Shape 59"/>
          <p:cNvSpPr txBox="1"/>
          <p:nvPr/>
        </p:nvSpPr>
        <p:spPr>
          <a:xfrm>
            <a:off x="4490251" y="1608925"/>
            <a:ext cx="3708000" cy="432600"/>
          </a:xfrm>
          <a:prstGeom prst="rect">
            <a:avLst/>
          </a:prstGeom>
          <a:noFill/>
          <a:ln>
            <a:noFill/>
          </a:ln>
        </p:spPr>
        <p:txBody>
          <a:bodyPr lIns="91425" tIns="91425" rIns="91425" bIns="91425" anchor="t" anchorCtr="0">
            <a:noAutofit/>
          </a:bodyPr>
          <a:lstStyle/>
          <a:p>
            <a:pPr lvl="0">
              <a:spcBef>
                <a:spcPts val="0"/>
              </a:spcBef>
              <a:buNone/>
            </a:pPr>
            <a:r>
              <a:rPr lang="en-CA" sz="3200" dirty="0" smtClean="0">
                <a:solidFill>
                  <a:srgbClr val="FFFFFF"/>
                </a:solidFill>
              </a:rPr>
              <a:t>Orbit - Percy </a:t>
            </a:r>
            <a:r>
              <a:rPr lang="en-CA" sz="3200" dirty="0" err="1" smtClean="0">
                <a:solidFill>
                  <a:srgbClr val="FFFFFF"/>
                </a:solidFill>
              </a:rPr>
              <a:t>Teng</a:t>
            </a:r>
            <a:endParaRPr lang="en" sz="3200" dirty="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pic>
        <p:nvPicPr>
          <p:cNvPr id="74" name="Shape 74"/>
          <p:cNvPicPr preferRelativeResize="0"/>
          <p:nvPr/>
        </p:nvPicPr>
        <p:blipFill>
          <a:blip r:embed="rId3">
            <a:alphaModFix/>
          </a:blip>
          <a:stretch>
            <a:fillRect/>
          </a:stretch>
        </p:blipFill>
        <p:spPr>
          <a:xfrm>
            <a:off x="0" y="0"/>
            <a:ext cx="9143999" cy="5143499"/>
          </a:xfrm>
          <a:prstGeom prst="rect">
            <a:avLst/>
          </a:prstGeom>
          <a:noFill/>
          <a:ln>
            <a:noFill/>
          </a:ln>
        </p:spPr>
      </p:pic>
      <p:sp>
        <p:nvSpPr>
          <p:cNvPr id="75" name="Shape 7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solidFill>
                  <a:srgbClr val="FFFFFF"/>
                </a:solidFill>
                <a:latin typeface="Metrophobic"/>
                <a:ea typeface="Metrophobic"/>
                <a:cs typeface="Metrophobic"/>
                <a:sym typeface="Metrophobic"/>
              </a:rPr>
              <a:t>What is Orbit?</a:t>
            </a:r>
          </a:p>
        </p:txBody>
      </p:sp>
      <p:sp>
        <p:nvSpPr>
          <p:cNvPr id="76" name="Shape 76"/>
          <p:cNvSpPr txBox="1"/>
          <p:nvPr/>
        </p:nvSpPr>
        <p:spPr>
          <a:xfrm>
            <a:off x="311700" y="1017725"/>
            <a:ext cx="8194200" cy="382200"/>
          </a:xfrm>
          <a:prstGeom prst="rect">
            <a:avLst/>
          </a:prstGeom>
          <a:noFill/>
          <a:ln>
            <a:noFill/>
          </a:ln>
        </p:spPr>
        <p:txBody>
          <a:bodyPr lIns="91425" tIns="91425" rIns="91425" bIns="91425" anchor="ctr" anchorCtr="0">
            <a:noAutofit/>
          </a:bodyPr>
          <a:lstStyle/>
          <a:p>
            <a:pPr lvl="0" rtl="0">
              <a:lnSpc>
                <a:spcPct val="115000"/>
              </a:lnSpc>
              <a:spcBef>
                <a:spcPts val="0"/>
              </a:spcBef>
              <a:spcAft>
                <a:spcPts val="1600"/>
              </a:spcAft>
              <a:buNone/>
            </a:pPr>
            <a:r>
              <a:rPr lang="en" sz="1000" i="1">
                <a:solidFill>
                  <a:srgbClr val="ADADAD"/>
                </a:solidFill>
                <a:latin typeface="Metrophobic"/>
                <a:ea typeface="Metrophobic"/>
                <a:cs typeface="Metrophobic"/>
                <a:sym typeface="Metrophobic"/>
              </a:rPr>
              <a:t>Orbit is an application that gathers all personal ads and classifieds in one platform creating a space that is </a:t>
            </a:r>
            <a:r>
              <a:rPr lang="en" sz="1000" i="1">
                <a:solidFill>
                  <a:srgbClr val="FFFFFF"/>
                </a:solidFill>
                <a:latin typeface="Metrophobic"/>
                <a:ea typeface="Metrophobic"/>
                <a:cs typeface="Metrophobic"/>
                <a:sym typeface="Metrophobic"/>
              </a:rPr>
              <a:t>accessible </a:t>
            </a:r>
            <a:r>
              <a:rPr lang="en" sz="1000" i="1">
                <a:solidFill>
                  <a:srgbClr val="ADADAD"/>
                </a:solidFill>
                <a:latin typeface="Metrophobic"/>
                <a:ea typeface="Metrophobic"/>
                <a:cs typeface="Metrophobic"/>
                <a:sym typeface="Metrophobic"/>
              </a:rPr>
              <a:t>and </a:t>
            </a:r>
            <a:r>
              <a:rPr lang="en" sz="1000" i="1">
                <a:solidFill>
                  <a:srgbClr val="FFFFFF"/>
                </a:solidFill>
                <a:latin typeface="Metrophobic"/>
                <a:ea typeface="Metrophobic"/>
                <a:cs typeface="Metrophobic"/>
                <a:sym typeface="Metrophobic"/>
              </a:rPr>
              <a:t>clutter-free. </a:t>
            </a:r>
          </a:p>
        </p:txBody>
      </p:sp>
      <p:sp>
        <p:nvSpPr>
          <p:cNvPr id="77" name="Shape 77"/>
          <p:cNvSpPr txBox="1"/>
          <p:nvPr/>
        </p:nvSpPr>
        <p:spPr>
          <a:xfrm>
            <a:off x="384875" y="1161900"/>
            <a:ext cx="3000000" cy="649800"/>
          </a:xfrm>
          <a:prstGeom prst="rect">
            <a:avLst/>
          </a:prstGeom>
          <a:noFill/>
          <a:ln>
            <a:noFill/>
          </a:ln>
        </p:spPr>
        <p:txBody>
          <a:bodyPr lIns="91425" tIns="91425" rIns="91425" bIns="91425" anchor="ctr" anchorCtr="0">
            <a:noAutofit/>
          </a:bodyPr>
          <a:lstStyle/>
          <a:p>
            <a:pPr lvl="0" rtl="0">
              <a:lnSpc>
                <a:spcPct val="115000"/>
              </a:lnSpc>
              <a:spcBef>
                <a:spcPts val="0"/>
              </a:spcBef>
              <a:buNone/>
            </a:pPr>
            <a:r>
              <a:rPr lang="en" sz="2250">
                <a:solidFill>
                  <a:srgbClr val="FF6699"/>
                </a:solidFill>
                <a:latin typeface="Metrophobic"/>
                <a:ea typeface="Metrophobic"/>
                <a:cs typeface="Metrophobic"/>
                <a:sym typeface="Metrophobic"/>
              </a:rPr>
              <a:t>Value Proposition</a:t>
            </a:r>
          </a:p>
        </p:txBody>
      </p:sp>
      <p:sp>
        <p:nvSpPr>
          <p:cNvPr id="78" name="Shape 78"/>
          <p:cNvSpPr txBox="1"/>
          <p:nvPr/>
        </p:nvSpPr>
        <p:spPr>
          <a:xfrm>
            <a:off x="384875" y="1544800"/>
            <a:ext cx="4024800" cy="3515700"/>
          </a:xfrm>
          <a:prstGeom prst="rect">
            <a:avLst/>
          </a:prstGeom>
          <a:noFill/>
          <a:ln>
            <a:noFill/>
          </a:ln>
        </p:spPr>
        <p:txBody>
          <a:bodyPr lIns="91425" tIns="91425" rIns="91425" bIns="91425" anchor="t" anchorCtr="0">
            <a:noAutofit/>
          </a:bodyPr>
          <a:lstStyle/>
          <a:p>
            <a:pPr lvl="0" rtl="0">
              <a:spcBef>
                <a:spcPts val="0"/>
              </a:spcBef>
              <a:buNone/>
            </a:pPr>
            <a:r>
              <a:rPr lang="en">
                <a:solidFill>
                  <a:srgbClr val="3D85C6"/>
                </a:solidFill>
              </a:rPr>
              <a:t>Organized: </a:t>
            </a:r>
            <a:r>
              <a:rPr lang="en" sz="1200">
                <a:solidFill>
                  <a:srgbClr val="FFFFFF"/>
                </a:solidFill>
              </a:rPr>
              <a:t>students are able to browse through posts sorted by University, and sorted by category.</a:t>
            </a:r>
          </a:p>
          <a:p>
            <a:pPr lvl="0" rtl="0">
              <a:spcBef>
                <a:spcPts val="0"/>
              </a:spcBef>
              <a:buNone/>
            </a:pPr>
            <a:endParaRPr>
              <a:solidFill>
                <a:srgbClr val="FFFFFF"/>
              </a:solidFill>
            </a:endParaRPr>
          </a:p>
          <a:p>
            <a:pPr lvl="0" rtl="0">
              <a:spcBef>
                <a:spcPts val="0"/>
              </a:spcBef>
              <a:buNone/>
            </a:pPr>
            <a:r>
              <a:rPr lang="en">
                <a:solidFill>
                  <a:srgbClr val="3D85C6"/>
                </a:solidFill>
              </a:rPr>
              <a:t>Specific: </a:t>
            </a:r>
            <a:r>
              <a:rPr lang="en" sz="1200">
                <a:solidFill>
                  <a:srgbClr val="FFFFFF"/>
                </a:solidFill>
              </a:rPr>
              <a:t>The categories are student specific, ranging from subletting to tutoring to car pooling.</a:t>
            </a:r>
          </a:p>
          <a:p>
            <a:pPr lvl="0" rtl="0">
              <a:spcBef>
                <a:spcPts val="0"/>
              </a:spcBef>
              <a:buNone/>
            </a:pPr>
            <a:endParaRPr>
              <a:solidFill>
                <a:srgbClr val="FFFFFF"/>
              </a:solidFill>
            </a:endParaRPr>
          </a:p>
          <a:p>
            <a:pPr lvl="0" rtl="0">
              <a:spcBef>
                <a:spcPts val="0"/>
              </a:spcBef>
              <a:buNone/>
            </a:pPr>
            <a:r>
              <a:rPr lang="en">
                <a:solidFill>
                  <a:srgbClr val="3D85C6"/>
                </a:solidFill>
              </a:rPr>
              <a:t>Interactive: </a:t>
            </a:r>
            <a:r>
              <a:rPr lang="en" sz="1200">
                <a:solidFill>
                  <a:srgbClr val="FFFFFF"/>
                </a:solidFill>
              </a:rPr>
              <a:t>Users are able to post ads on items they’re selling or services they’re offering as well as browse through other postings from other students that are selling items or offering services.</a:t>
            </a:r>
          </a:p>
          <a:p>
            <a:pPr lvl="0" rtl="0">
              <a:spcBef>
                <a:spcPts val="0"/>
              </a:spcBef>
              <a:buNone/>
            </a:pPr>
            <a:endParaRPr sz="1200">
              <a:solidFill>
                <a:srgbClr val="FFFFFF"/>
              </a:solidFill>
            </a:endParaRPr>
          </a:p>
          <a:p>
            <a:pPr lvl="0" rtl="0">
              <a:spcBef>
                <a:spcPts val="0"/>
              </a:spcBef>
              <a:buNone/>
            </a:pPr>
            <a:r>
              <a:rPr lang="en">
                <a:solidFill>
                  <a:srgbClr val="3D85C6"/>
                </a:solidFill>
              </a:rPr>
              <a:t>Spam-free: </a:t>
            </a:r>
            <a:r>
              <a:rPr lang="en" sz="1200">
                <a:solidFill>
                  <a:srgbClr val="FFFFFF"/>
                </a:solidFill>
              </a:rPr>
              <a:t>Orbit eliminates irrelevant spam and maintains the postings through various ways.</a:t>
            </a:r>
          </a:p>
          <a:p>
            <a:pPr lvl="0" rtl="0">
              <a:spcBef>
                <a:spcPts val="0"/>
              </a:spcBef>
              <a:buNone/>
            </a:pPr>
            <a:endParaRPr sz="1200">
              <a:solidFill>
                <a:srgbClr val="FFFFFF"/>
              </a:solidFill>
            </a:endParaRPr>
          </a:p>
          <a:p>
            <a:pPr lvl="0">
              <a:spcBef>
                <a:spcPts val="0"/>
              </a:spcBef>
              <a:buNone/>
            </a:pPr>
            <a:r>
              <a:rPr lang="en">
                <a:solidFill>
                  <a:srgbClr val="3D85C6"/>
                </a:solidFill>
              </a:rPr>
              <a:t>Efficient: </a:t>
            </a:r>
            <a:r>
              <a:rPr lang="en" sz="1200">
                <a:solidFill>
                  <a:srgbClr val="FFFFFF"/>
                </a:solidFill>
              </a:rPr>
              <a:t>This application aims to make search more efficient by offering filtering options (by date, cost - out of scope for MVP)</a:t>
            </a:r>
          </a:p>
        </p:txBody>
      </p:sp>
      <p:sp>
        <p:nvSpPr>
          <p:cNvPr id="79" name="Shape 79"/>
          <p:cNvSpPr txBox="1"/>
          <p:nvPr/>
        </p:nvSpPr>
        <p:spPr>
          <a:xfrm>
            <a:off x="5858225" y="1318175"/>
            <a:ext cx="2200200" cy="527700"/>
          </a:xfrm>
          <a:prstGeom prst="rect">
            <a:avLst/>
          </a:prstGeom>
          <a:solidFill>
            <a:srgbClr val="BF9000"/>
          </a:solidFill>
          <a:ln>
            <a:noFill/>
          </a:ln>
        </p:spPr>
        <p:txBody>
          <a:bodyPr lIns="91425" tIns="91425" rIns="91425" bIns="91425" anchor="t" anchorCtr="0">
            <a:noAutofit/>
          </a:bodyPr>
          <a:lstStyle/>
          <a:p>
            <a:pPr lvl="0" algn="ctr" rtl="0">
              <a:spcBef>
                <a:spcPts val="0"/>
              </a:spcBef>
              <a:buNone/>
            </a:pPr>
            <a:r>
              <a:rPr lang="en" dirty="0">
                <a:solidFill>
                  <a:srgbClr val="F3F3F3"/>
                </a:solidFill>
                <a:latin typeface="Metrophobic"/>
                <a:ea typeface="Metrophobic"/>
                <a:cs typeface="Metrophobic"/>
                <a:sym typeface="Metrophobic"/>
              </a:rPr>
              <a:t>Free App</a:t>
            </a:r>
            <a:r>
              <a:rPr lang="en" dirty="0" smtClean="0">
                <a:solidFill>
                  <a:srgbClr val="F3F3F3"/>
                </a:solidFill>
                <a:latin typeface="Metrophobic"/>
                <a:ea typeface="Metrophobic"/>
                <a:cs typeface="Metrophobic"/>
                <a:sym typeface="Metrophobic"/>
              </a:rPr>
              <a:t>:</a:t>
            </a:r>
            <a:endParaRPr lang="en" sz="1200" dirty="0">
              <a:solidFill>
                <a:srgbClr val="F3F3F3"/>
              </a:solidFill>
              <a:latin typeface="Metrophobic"/>
              <a:ea typeface="Metrophobic"/>
              <a:cs typeface="Metrophobic"/>
              <a:sym typeface="Metrophobic"/>
            </a:endParaRPr>
          </a:p>
        </p:txBody>
      </p:sp>
      <p:sp>
        <p:nvSpPr>
          <p:cNvPr id="80" name="Shape 80"/>
          <p:cNvSpPr txBox="1"/>
          <p:nvPr/>
        </p:nvSpPr>
        <p:spPr>
          <a:xfrm>
            <a:off x="5858225" y="2289675"/>
            <a:ext cx="2200200" cy="729900"/>
          </a:xfrm>
          <a:prstGeom prst="rect">
            <a:avLst/>
          </a:prstGeom>
          <a:solidFill>
            <a:srgbClr val="BF9000"/>
          </a:solidFill>
          <a:ln>
            <a:noFill/>
          </a:ln>
        </p:spPr>
        <p:txBody>
          <a:bodyPr lIns="91425" tIns="91425" rIns="91425" bIns="91425" anchor="t" anchorCtr="0">
            <a:noAutofit/>
          </a:bodyPr>
          <a:lstStyle/>
          <a:p>
            <a:pPr lvl="0" algn="ctr" rtl="0">
              <a:spcBef>
                <a:spcPts val="0"/>
              </a:spcBef>
              <a:buNone/>
            </a:pPr>
            <a:r>
              <a:rPr lang="en" sz="1200" dirty="0">
                <a:solidFill>
                  <a:srgbClr val="F3F3F3"/>
                </a:solidFill>
                <a:latin typeface="Metrophobic"/>
                <a:ea typeface="Metrophobic"/>
                <a:cs typeface="Metrophobic"/>
                <a:sym typeface="Metrophobic"/>
              </a:rPr>
              <a:t>Browse through sorted categories (i.e. sublets, tutoring, carpool, </a:t>
            </a:r>
            <a:r>
              <a:rPr lang="en" sz="1200" dirty="0" err="1">
                <a:solidFill>
                  <a:srgbClr val="F3F3F3"/>
                </a:solidFill>
                <a:latin typeface="Metrophobic"/>
                <a:ea typeface="Metrophobic"/>
                <a:cs typeface="Metrophobic"/>
                <a:sym typeface="Metrophobic"/>
              </a:rPr>
              <a:t>etc</a:t>
            </a:r>
            <a:r>
              <a:rPr lang="en" sz="1200" dirty="0">
                <a:solidFill>
                  <a:srgbClr val="F3F3F3"/>
                </a:solidFill>
                <a:latin typeface="Metrophobic"/>
                <a:ea typeface="Metrophobic"/>
                <a:cs typeface="Metrophobic"/>
                <a:sym typeface="Metrophobic"/>
              </a:rPr>
              <a:t>). </a:t>
            </a:r>
          </a:p>
        </p:txBody>
      </p:sp>
      <p:sp>
        <p:nvSpPr>
          <p:cNvPr id="81" name="Shape 81"/>
          <p:cNvSpPr txBox="1"/>
          <p:nvPr/>
        </p:nvSpPr>
        <p:spPr>
          <a:xfrm>
            <a:off x="5858225" y="3527149"/>
            <a:ext cx="2200200" cy="572700"/>
          </a:xfrm>
          <a:prstGeom prst="rect">
            <a:avLst/>
          </a:prstGeom>
          <a:solidFill>
            <a:srgbClr val="BF9000"/>
          </a:solidFill>
          <a:ln>
            <a:noFill/>
          </a:ln>
        </p:spPr>
        <p:txBody>
          <a:bodyPr lIns="91425" tIns="91425" rIns="91425" bIns="91425" anchor="t" anchorCtr="0">
            <a:noAutofit/>
          </a:bodyPr>
          <a:lstStyle/>
          <a:p>
            <a:pPr lvl="0" algn="ctr" rtl="0">
              <a:spcBef>
                <a:spcPts val="0"/>
              </a:spcBef>
              <a:buNone/>
            </a:pPr>
            <a:r>
              <a:rPr lang="en" dirty="0">
                <a:solidFill>
                  <a:srgbClr val="F3F3F3"/>
                </a:solidFill>
                <a:latin typeface="Metrophobic"/>
                <a:ea typeface="Metrophobic"/>
                <a:cs typeface="Metrophobic"/>
                <a:sym typeface="Metrophobic"/>
              </a:rPr>
              <a:t>Post. Browse. Message sellers.</a:t>
            </a:r>
          </a:p>
        </p:txBody>
      </p:sp>
      <p:sp>
        <p:nvSpPr>
          <p:cNvPr id="82" name="Shape 82"/>
          <p:cNvSpPr txBox="1"/>
          <p:nvPr/>
        </p:nvSpPr>
        <p:spPr>
          <a:xfrm>
            <a:off x="5858225" y="4400978"/>
            <a:ext cx="2200200" cy="572700"/>
          </a:xfrm>
          <a:prstGeom prst="rect">
            <a:avLst/>
          </a:prstGeom>
          <a:solidFill>
            <a:srgbClr val="BF9000"/>
          </a:solidFill>
          <a:ln>
            <a:noFill/>
          </a:ln>
        </p:spPr>
        <p:txBody>
          <a:bodyPr lIns="91425" tIns="91425" rIns="91425" bIns="91425" anchor="t" anchorCtr="0">
            <a:noAutofit/>
          </a:bodyPr>
          <a:lstStyle/>
          <a:p>
            <a:pPr lvl="0" algn="ctr" rtl="0">
              <a:spcBef>
                <a:spcPts val="0"/>
              </a:spcBef>
              <a:buNone/>
            </a:pPr>
            <a:r>
              <a:rPr lang="en" sz="1200">
                <a:solidFill>
                  <a:srgbClr val="F3F3F3"/>
                </a:solidFill>
                <a:latin typeface="Metrophobic"/>
                <a:ea typeface="Metrophobic"/>
                <a:cs typeface="Metrophobic"/>
                <a:sym typeface="Metrophobic"/>
              </a:rPr>
              <a:t>Simplest way to browse with efficiency.</a:t>
            </a:r>
          </a:p>
        </p:txBody>
      </p:sp>
      <p:sp>
        <p:nvSpPr>
          <p:cNvPr id="83" name="Shape 83"/>
          <p:cNvSpPr/>
          <p:nvPr/>
        </p:nvSpPr>
        <p:spPr>
          <a:xfrm>
            <a:off x="6797989" y="1880636"/>
            <a:ext cx="320700" cy="394200"/>
          </a:xfrm>
          <a:prstGeom prst="downArrow">
            <a:avLst>
              <a:gd name="adj1" fmla="val 50000"/>
              <a:gd name="adj2" fmla="val 50000"/>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84" name="Shape 84"/>
          <p:cNvSpPr/>
          <p:nvPr/>
        </p:nvSpPr>
        <p:spPr>
          <a:xfrm>
            <a:off x="6797989" y="3095722"/>
            <a:ext cx="320700" cy="394199"/>
          </a:xfrm>
          <a:prstGeom prst="downArrow">
            <a:avLst>
              <a:gd name="adj1" fmla="val 50000"/>
              <a:gd name="adj2" fmla="val 50000"/>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85" name="Shape 85"/>
          <p:cNvSpPr/>
          <p:nvPr/>
        </p:nvSpPr>
        <p:spPr>
          <a:xfrm>
            <a:off x="6781650" y="4125326"/>
            <a:ext cx="353400" cy="275700"/>
          </a:xfrm>
          <a:prstGeom prst="downArrow">
            <a:avLst>
              <a:gd name="adj1" fmla="val 50000"/>
              <a:gd name="adj2" fmla="val 50000"/>
            </a:avLst>
          </a:prstGeom>
          <a:solidFill>
            <a:schemeClr val="lt2"/>
          </a:solidFill>
          <a:ln>
            <a:noFill/>
          </a:ln>
        </p:spPr>
        <p:txBody>
          <a:bodyPr lIns="91425" tIns="91425" rIns="91425" bIns="91425" anchor="ctr" anchorCtr="0">
            <a:noAutofit/>
          </a:bodyPr>
          <a:lstStyle/>
          <a:p>
            <a:pPr lvl="0">
              <a:spcBef>
                <a:spcPts val="0"/>
              </a:spcBef>
              <a:buNone/>
            </a:pPr>
            <a:endParaRPr/>
          </a:p>
        </p:txBody>
      </p:sp>
    </p:spTree>
    <p:extLst>
      <p:ext uri="{BB962C8B-B14F-4D97-AF65-F5344CB8AC3E}">
        <p14:creationId xmlns:p14="http://schemas.microsoft.com/office/powerpoint/2010/main" val="3682299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2" name="Shape 192"/>
          <p:cNvPicPr preferRelativeResize="0"/>
          <p:nvPr/>
        </p:nvPicPr>
        <p:blipFill>
          <a:blip r:embed="rId3">
            <a:alphaModFix/>
          </a:blip>
          <a:stretch>
            <a:fillRect/>
          </a:stretch>
        </p:blipFill>
        <p:spPr>
          <a:xfrm>
            <a:off x="0" y="0"/>
            <a:ext cx="9143999" cy="5143499"/>
          </a:xfrm>
          <a:prstGeom prst="rect">
            <a:avLst/>
          </a:prstGeom>
          <a:noFill/>
          <a:ln>
            <a:noFill/>
          </a:ln>
        </p:spPr>
      </p:pic>
      <p:sp>
        <p:nvSpPr>
          <p:cNvPr id="193" name="Shape 193"/>
          <p:cNvSpPr txBox="1">
            <a:spLocks noGrp="1"/>
          </p:cNvSpPr>
          <p:nvPr>
            <p:ph type="title"/>
          </p:nvPr>
        </p:nvSpPr>
        <p:spPr>
          <a:xfrm>
            <a:off x="311700" y="0"/>
            <a:ext cx="8520600" cy="789600"/>
          </a:xfrm>
          <a:prstGeom prst="rect">
            <a:avLst/>
          </a:prstGeom>
        </p:spPr>
        <p:txBody>
          <a:bodyPr lIns="91425" tIns="91425" rIns="91425" bIns="91425" anchor="t" anchorCtr="0">
            <a:noAutofit/>
          </a:bodyPr>
          <a:lstStyle/>
          <a:p>
            <a:pPr lvl="0" rtl="0">
              <a:spcBef>
                <a:spcPts val="0"/>
              </a:spcBef>
              <a:buNone/>
            </a:pPr>
            <a:r>
              <a:rPr lang="en">
                <a:latin typeface="Metrophobic"/>
                <a:ea typeface="Metrophobic"/>
                <a:cs typeface="Metrophobic"/>
                <a:sym typeface="Metrophobic"/>
              </a:rPr>
              <a:t>How Orbit works: for the Buyer</a:t>
            </a:r>
          </a:p>
          <a:p>
            <a:pPr lvl="0" rtl="0">
              <a:spcBef>
                <a:spcPts val="0"/>
              </a:spcBef>
              <a:buNone/>
            </a:pPr>
            <a:r>
              <a:rPr lang="en" sz="1400">
                <a:solidFill>
                  <a:srgbClr val="FFFFFF"/>
                </a:solidFill>
              </a:rPr>
              <a:t>Scenario: A University of Waterloo student is looking for a ride back to Markham, Ontario for the weekend.</a:t>
            </a:r>
          </a:p>
          <a:p>
            <a:pPr lvl="0" rtl="0">
              <a:spcBef>
                <a:spcPts val="0"/>
              </a:spcBef>
              <a:buNone/>
            </a:pPr>
            <a:endParaRPr>
              <a:latin typeface="Metrophobic"/>
              <a:ea typeface="Metrophobic"/>
              <a:cs typeface="Metrophobic"/>
              <a:sym typeface="Metrophobic"/>
            </a:endParaRPr>
          </a:p>
        </p:txBody>
      </p:sp>
      <p:pic>
        <p:nvPicPr>
          <p:cNvPr id="194" name="Shape 194"/>
          <p:cNvPicPr preferRelativeResize="0"/>
          <p:nvPr/>
        </p:nvPicPr>
        <p:blipFill rotWithShape="1">
          <a:blip r:embed="rId4">
            <a:alphaModFix/>
          </a:blip>
          <a:srcRect l="-650" r="650" b="5123"/>
          <a:stretch/>
        </p:blipFill>
        <p:spPr>
          <a:xfrm>
            <a:off x="1196050" y="789625"/>
            <a:ext cx="6751925" cy="4293174"/>
          </a:xfrm>
          <a:prstGeom prst="rect">
            <a:avLst/>
          </a:prstGeom>
          <a:noFill/>
          <a:ln>
            <a:noFill/>
          </a:ln>
        </p:spPr>
      </p:pic>
    </p:spTree>
    <p:extLst>
      <p:ext uri="{BB962C8B-B14F-4D97-AF65-F5344CB8AC3E}">
        <p14:creationId xmlns:p14="http://schemas.microsoft.com/office/powerpoint/2010/main" val="1490837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Shape 90"/>
          <p:cNvPicPr preferRelativeResize="0"/>
          <p:nvPr/>
        </p:nvPicPr>
        <p:blipFill>
          <a:blip r:embed="rId3">
            <a:alphaModFix/>
          </a:blip>
          <a:stretch>
            <a:fillRect/>
          </a:stretch>
        </p:blipFill>
        <p:spPr>
          <a:xfrm>
            <a:off x="0" y="0"/>
            <a:ext cx="9143999" cy="5143499"/>
          </a:xfrm>
          <a:prstGeom prst="rect">
            <a:avLst/>
          </a:prstGeom>
          <a:noFill/>
          <a:ln>
            <a:noFill/>
          </a:ln>
        </p:spPr>
      </p:pic>
      <p:sp>
        <p:nvSpPr>
          <p:cNvPr id="91" name="Shape 9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Login Sign-Up Screen</a:t>
            </a:r>
          </a:p>
        </p:txBody>
      </p:sp>
      <p:sp>
        <p:nvSpPr>
          <p:cNvPr id="92" name="Shape 92"/>
          <p:cNvSpPr txBox="1">
            <a:spLocks noGrp="1"/>
          </p:cNvSpPr>
          <p:nvPr>
            <p:ph type="body" idx="1"/>
          </p:nvPr>
        </p:nvSpPr>
        <p:spPr>
          <a:xfrm>
            <a:off x="311700" y="1152475"/>
            <a:ext cx="3509700" cy="3416400"/>
          </a:xfrm>
          <a:prstGeom prst="rect">
            <a:avLst/>
          </a:prstGeom>
        </p:spPr>
        <p:txBody>
          <a:bodyPr lIns="91425" tIns="91425" rIns="91425" bIns="91425" anchor="t" anchorCtr="0">
            <a:noAutofit/>
          </a:bodyPr>
          <a:lstStyle/>
          <a:p>
            <a:pPr lvl="0" rtl="0">
              <a:lnSpc>
                <a:spcPct val="115000"/>
              </a:lnSpc>
              <a:spcBef>
                <a:spcPts val="0"/>
              </a:spcBef>
              <a:buNone/>
            </a:pPr>
            <a:r>
              <a:rPr lang="en" sz="1200" u="sng" dirty="0">
                <a:latin typeface="Metrophobic"/>
                <a:ea typeface="Metrophobic"/>
                <a:cs typeface="Metrophobic"/>
                <a:sym typeface="Metrophobic"/>
              </a:rPr>
              <a:t>Login Screen</a:t>
            </a:r>
          </a:p>
          <a:p>
            <a:pPr marL="457200" lvl="0" indent="-304800" rtl="0">
              <a:lnSpc>
                <a:spcPct val="115000"/>
              </a:lnSpc>
              <a:spcBef>
                <a:spcPts val="0"/>
              </a:spcBef>
              <a:buSzPct val="100000"/>
              <a:buFont typeface="Metrophobic"/>
              <a:buAutoNum type="alphaUcPeriod"/>
            </a:pPr>
            <a:r>
              <a:rPr lang="en" sz="1200" dirty="0">
                <a:latin typeface="Metrophobic"/>
                <a:ea typeface="Metrophobic"/>
                <a:cs typeface="Metrophobic"/>
                <a:sym typeface="Metrophobic"/>
              </a:rPr>
              <a:t>enter username &amp; password and press “sign in”</a:t>
            </a:r>
          </a:p>
          <a:p>
            <a:pPr lvl="0" rtl="0">
              <a:spcBef>
                <a:spcPts val="0"/>
              </a:spcBef>
              <a:buNone/>
            </a:pPr>
            <a:r>
              <a:rPr lang="en" sz="1200" u="sng" dirty="0">
                <a:latin typeface="Metrophobic"/>
                <a:ea typeface="Metrophobic"/>
                <a:cs typeface="Metrophobic"/>
                <a:sym typeface="Metrophobic"/>
              </a:rPr>
              <a:t>Create Account</a:t>
            </a:r>
          </a:p>
          <a:p>
            <a:pPr marL="457200" lvl="0" indent="-304800" rtl="0">
              <a:spcBef>
                <a:spcPts val="0"/>
              </a:spcBef>
              <a:buSzPct val="100000"/>
              <a:buFont typeface="Metrophobic"/>
              <a:buAutoNum type="alphaUcPeriod"/>
            </a:pPr>
            <a:r>
              <a:rPr lang="en" sz="1200" dirty="0">
                <a:latin typeface="Metrophobic"/>
                <a:ea typeface="Metrophobic"/>
                <a:cs typeface="Metrophobic"/>
                <a:sym typeface="Metrophobic"/>
              </a:rPr>
              <a:t>create a new account prompts user to enter a username, e-mail, and password</a:t>
            </a:r>
          </a:p>
          <a:p>
            <a:pPr marL="457200" lvl="0" indent="-304800" rtl="0">
              <a:spcBef>
                <a:spcPts val="0"/>
              </a:spcBef>
              <a:buSzPct val="100000"/>
              <a:buFont typeface="Metrophobic"/>
              <a:buAutoNum type="alphaUcPeriod"/>
            </a:pPr>
            <a:r>
              <a:rPr lang="en" sz="1200" dirty="0">
                <a:latin typeface="Metrophobic"/>
                <a:ea typeface="Metrophobic"/>
                <a:cs typeface="Metrophobic"/>
                <a:sym typeface="Metrophobic"/>
              </a:rPr>
              <a:t>user can upload a photo for their profile here (optional)</a:t>
            </a:r>
          </a:p>
          <a:p>
            <a:pPr lvl="0" rtl="0">
              <a:lnSpc>
                <a:spcPct val="115000"/>
              </a:lnSpc>
              <a:spcBef>
                <a:spcPts val="0"/>
              </a:spcBef>
              <a:buNone/>
            </a:pPr>
            <a:endParaRPr sz="1200" dirty="0">
              <a:latin typeface="Metrophobic"/>
              <a:ea typeface="Metrophobic"/>
              <a:cs typeface="Metrophobic"/>
              <a:sym typeface="Metrophobic"/>
            </a:endParaRPr>
          </a:p>
          <a:p>
            <a:pPr lvl="0" rtl="0">
              <a:lnSpc>
                <a:spcPct val="115000"/>
              </a:lnSpc>
              <a:spcBef>
                <a:spcPts val="0"/>
              </a:spcBef>
              <a:buNone/>
            </a:pPr>
            <a:endParaRPr sz="1200" dirty="0">
              <a:latin typeface="Metrophobic"/>
              <a:ea typeface="Metrophobic"/>
              <a:cs typeface="Metrophobic"/>
              <a:sym typeface="Metrophobic"/>
            </a:endParaRPr>
          </a:p>
        </p:txBody>
      </p:sp>
      <p:pic>
        <p:nvPicPr>
          <p:cNvPr id="93" name="Shape 93"/>
          <p:cNvPicPr preferRelativeResize="0"/>
          <p:nvPr/>
        </p:nvPicPr>
        <p:blipFill>
          <a:blip r:embed="rId4">
            <a:alphaModFix/>
          </a:blip>
          <a:stretch>
            <a:fillRect/>
          </a:stretch>
        </p:blipFill>
        <p:spPr>
          <a:xfrm>
            <a:off x="4009072" y="1017725"/>
            <a:ext cx="2140250" cy="3804913"/>
          </a:xfrm>
          <a:prstGeom prst="rect">
            <a:avLst/>
          </a:prstGeom>
          <a:noFill/>
          <a:ln>
            <a:noFill/>
          </a:ln>
        </p:spPr>
      </p:pic>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94804" y="1025744"/>
            <a:ext cx="2134684" cy="3796893"/>
          </a:xfrm>
          <a:prstGeom prst="rect">
            <a:avLst/>
          </a:prstGeom>
        </p:spPr>
      </p:pic>
      <p:sp>
        <p:nvSpPr>
          <p:cNvPr id="95" name="Shape 95"/>
          <p:cNvSpPr/>
          <p:nvPr/>
        </p:nvSpPr>
        <p:spPr>
          <a:xfrm>
            <a:off x="5425525" y="3096750"/>
            <a:ext cx="453600" cy="453600"/>
          </a:xfrm>
          <a:prstGeom prst="ellipse">
            <a:avLst/>
          </a:prstGeom>
          <a:solidFill>
            <a:srgbClr val="CC0000">
              <a:alpha val="39310"/>
            </a:srgbClr>
          </a:solidFill>
          <a:ln>
            <a:noFill/>
          </a:ln>
        </p:spPr>
        <p:txBody>
          <a:bodyPr lIns="91425" tIns="91425" rIns="91425" bIns="91425" anchor="ctr" anchorCtr="0">
            <a:noAutofit/>
          </a:bodyPr>
          <a:lstStyle/>
          <a:p>
            <a:pPr lvl="0" rtl="0">
              <a:spcBef>
                <a:spcPts val="0"/>
              </a:spcBef>
              <a:buNone/>
            </a:pPr>
            <a:r>
              <a:rPr lang="en">
                <a:solidFill>
                  <a:srgbClr val="FFFFFF"/>
                </a:solidFill>
              </a:rPr>
              <a:t>A</a:t>
            </a:r>
          </a:p>
        </p:txBody>
      </p:sp>
      <p:sp>
        <p:nvSpPr>
          <p:cNvPr id="96" name="Shape 96"/>
          <p:cNvSpPr/>
          <p:nvPr/>
        </p:nvSpPr>
        <p:spPr>
          <a:xfrm>
            <a:off x="7366750" y="2859825"/>
            <a:ext cx="453600" cy="453600"/>
          </a:xfrm>
          <a:prstGeom prst="ellipse">
            <a:avLst/>
          </a:prstGeom>
          <a:solidFill>
            <a:srgbClr val="CC0000">
              <a:alpha val="39310"/>
            </a:srgbClr>
          </a:solidFill>
          <a:ln>
            <a:noFill/>
          </a:ln>
        </p:spPr>
        <p:txBody>
          <a:bodyPr lIns="91425" tIns="91425" rIns="91425" bIns="91425" anchor="ctr" anchorCtr="0">
            <a:noAutofit/>
          </a:bodyPr>
          <a:lstStyle/>
          <a:p>
            <a:pPr lvl="0" rtl="0">
              <a:spcBef>
                <a:spcPts val="0"/>
              </a:spcBef>
              <a:buNone/>
            </a:pPr>
            <a:r>
              <a:rPr lang="en">
                <a:solidFill>
                  <a:srgbClr val="FFFFFF"/>
                </a:solidFill>
              </a:rPr>
              <a:t>B</a:t>
            </a:r>
          </a:p>
        </p:txBody>
      </p:sp>
      <p:sp>
        <p:nvSpPr>
          <p:cNvPr id="97" name="Shape 97"/>
          <p:cNvSpPr/>
          <p:nvPr/>
        </p:nvSpPr>
        <p:spPr>
          <a:xfrm>
            <a:off x="7529650" y="1844225"/>
            <a:ext cx="453600" cy="453600"/>
          </a:xfrm>
          <a:prstGeom prst="ellipse">
            <a:avLst/>
          </a:prstGeom>
          <a:solidFill>
            <a:srgbClr val="CC0000">
              <a:alpha val="39310"/>
            </a:srgbClr>
          </a:solidFill>
          <a:ln>
            <a:noFill/>
          </a:ln>
        </p:spPr>
        <p:txBody>
          <a:bodyPr lIns="91425" tIns="91425" rIns="91425" bIns="91425" anchor="ctr" anchorCtr="0">
            <a:noAutofit/>
          </a:bodyPr>
          <a:lstStyle/>
          <a:p>
            <a:pPr lvl="0" rtl="0">
              <a:spcBef>
                <a:spcPts val="0"/>
              </a:spcBef>
              <a:buNone/>
            </a:pPr>
            <a:r>
              <a:rPr lang="en">
                <a:solidFill>
                  <a:srgbClr val="FFFFFF"/>
                </a:solidFill>
              </a:rPr>
              <a:t>C</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pic>
        <p:nvPicPr>
          <p:cNvPr id="102" name="Shape 102"/>
          <p:cNvPicPr preferRelativeResize="0"/>
          <p:nvPr/>
        </p:nvPicPr>
        <p:blipFill>
          <a:blip r:embed="rId3">
            <a:alphaModFix/>
          </a:blip>
          <a:stretch>
            <a:fillRect/>
          </a:stretch>
        </p:blipFill>
        <p:spPr>
          <a:xfrm>
            <a:off x="0" y="0"/>
            <a:ext cx="9143999" cy="5143499"/>
          </a:xfrm>
          <a:prstGeom prst="rect">
            <a:avLst/>
          </a:prstGeom>
          <a:noFill/>
          <a:ln>
            <a:noFill/>
          </a:ln>
        </p:spPr>
      </p:pic>
      <p:sp>
        <p:nvSpPr>
          <p:cNvPr id="103" name="Shape 10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Home Screen &amp; Navigation</a:t>
            </a:r>
          </a:p>
        </p:txBody>
      </p:sp>
      <p:sp>
        <p:nvSpPr>
          <p:cNvPr id="104" name="Shape 104"/>
          <p:cNvSpPr txBox="1">
            <a:spLocks noGrp="1"/>
          </p:cNvSpPr>
          <p:nvPr>
            <p:ph type="body" idx="1"/>
          </p:nvPr>
        </p:nvSpPr>
        <p:spPr>
          <a:xfrm>
            <a:off x="311700" y="1152475"/>
            <a:ext cx="3509700" cy="3750000"/>
          </a:xfrm>
          <a:prstGeom prst="rect">
            <a:avLst/>
          </a:prstGeom>
        </p:spPr>
        <p:txBody>
          <a:bodyPr lIns="91425" tIns="91425" rIns="91425" bIns="91425" anchor="t" anchorCtr="0">
            <a:noAutofit/>
          </a:bodyPr>
          <a:lstStyle/>
          <a:p>
            <a:pPr lvl="0" rtl="0">
              <a:lnSpc>
                <a:spcPct val="115000"/>
              </a:lnSpc>
              <a:spcBef>
                <a:spcPts val="0"/>
              </a:spcBef>
              <a:buNone/>
            </a:pPr>
            <a:r>
              <a:rPr lang="en" sz="1200" u="sng" dirty="0">
                <a:latin typeface="Metrophobic"/>
                <a:ea typeface="Metrophobic"/>
                <a:cs typeface="Metrophobic"/>
                <a:sym typeface="Metrophobic"/>
              </a:rPr>
              <a:t>Home Screen</a:t>
            </a:r>
          </a:p>
          <a:p>
            <a:pPr marL="457200" lvl="0" indent="-304800" rtl="0">
              <a:lnSpc>
                <a:spcPct val="115000"/>
              </a:lnSpc>
              <a:spcBef>
                <a:spcPts val="0"/>
              </a:spcBef>
              <a:buSzPct val="100000"/>
              <a:buFont typeface="Metrophobic"/>
              <a:buAutoNum type="alphaUcPeriod"/>
            </a:pPr>
            <a:r>
              <a:rPr lang="en" sz="1200" dirty="0" smtClean="0">
                <a:latin typeface="Metrophobic"/>
                <a:ea typeface="Metrophobic"/>
                <a:cs typeface="Metrophobic"/>
                <a:sym typeface="Metrophobic"/>
              </a:rPr>
              <a:t>View </a:t>
            </a:r>
            <a:r>
              <a:rPr lang="en" sz="1200" dirty="0">
                <a:latin typeface="Metrophobic"/>
                <a:ea typeface="Metrophobic"/>
                <a:cs typeface="Metrophobic"/>
                <a:sym typeface="Metrophobic"/>
              </a:rPr>
              <a:t>the recent postings across all boards (kind of like a news feed of student postings)</a:t>
            </a:r>
          </a:p>
          <a:p>
            <a:pPr marL="457200" lvl="0" indent="-304800" rtl="0">
              <a:lnSpc>
                <a:spcPct val="115000"/>
              </a:lnSpc>
              <a:spcBef>
                <a:spcPts val="0"/>
              </a:spcBef>
              <a:buSzPct val="100000"/>
              <a:buFont typeface="Metrophobic"/>
              <a:buAutoNum type="alphaUcPeriod"/>
            </a:pPr>
            <a:r>
              <a:rPr lang="en" sz="1200" dirty="0">
                <a:latin typeface="Metrophobic"/>
                <a:ea typeface="Metrophobic"/>
                <a:cs typeface="Metrophobic"/>
                <a:sym typeface="Metrophobic"/>
              </a:rPr>
              <a:t>Select individual postings to view them in more detail</a:t>
            </a:r>
          </a:p>
          <a:p>
            <a:pPr marL="457200" lvl="0" indent="-304800" rtl="0">
              <a:lnSpc>
                <a:spcPct val="115000"/>
              </a:lnSpc>
              <a:spcBef>
                <a:spcPts val="0"/>
              </a:spcBef>
              <a:buSzPct val="100000"/>
              <a:buFont typeface="Metrophobic"/>
              <a:buAutoNum type="alphaUcPeriod"/>
            </a:pPr>
            <a:r>
              <a:rPr lang="en" sz="1200" dirty="0">
                <a:latin typeface="Metrophobic"/>
                <a:ea typeface="Metrophobic"/>
                <a:cs typeface="Metrophobic"/>
                <a:sym typeface="Metrophobic"/>
              </a:rPr>
              <a:t>Select a board to view all postings inside it</a:t>
            </a:r>
          </a:p>
          <a:p>
            <a:pPr lvl="0" rtl="0">
              <a:spcBef>
                <a:spcPts val="0"/>
              </a:spcBef>
              <a:buNone/>
            </a:pPr>
            <a:r>
              <a:rPr lang="en" sz="1200" u="sng" dirty="0">
                <a:latin typeface="Metrophobic"/>
                <a:ea typeface="Metrophobic"/>
                <a:cs typeface="Metrophobic"/>
                <a:sym typeface="Metrophobic"/>
              </a:rPr>
              <a:t>Navigation Drawer</a:t>
            </a:r>
          </a:p>
          <a:p>
            <a:pPr marL="457200" lvl="0" indent="-304800" rtl="0">
              <a:spcBef>
                <a:spcPts val="0"/>
              </a:spcBef>
              <a:buSzPct val="100000"/>
              <a:buFont typeface="Metrophobic"/>
              <a:buAutoNum type="alphaUcPeriod"/>
            </a:pPr>
            <a:r>
              <a:rPr lang="en" sz="1200" dirty="0">
                <a:latin typeface="Metrophobic"/>
                <a:ea typeface="Metrophobic"/>
                <a:cs typeface="Metrophobic"/>
                <a:sym typeface="Metrophobic"/>
              </a:rPr>
              <a:t>Accessible by selecting the hamburger menu   on the navigation bar</a:t>
            </a:r>
          </a:p>
          <a:p>
            <a:pPr marL="0" lvl="0" indent="-69850" rtl="0">
              <a:spcBef>
                <a:spcPts val="0"/>
              </a:spcBef>
              <a:buClr>
                <a:schemeClr val="dk1"/>
              </a:buClr>
              <a:buSzPct val="91666"/>
              <a:buFont typeface="Arial"/>
              <a:buNone/>
            </a:pPr>
            <a:endParaRPr sz="1200" dirty="0">
              <a:latin typeface="Metrophobic"/>
              <a:ea typeface="Metrophobic"/>
              <a:cs typeface="Metrophobic"/>
              <a:sym typeface="Metrophobic"/>
            </a:endParaRPr>
          </a:p>
          <a:p>
            <a:pPr lvl="0" rtl="0">
              <a:spcBef>
                <a:spcPts val="0"/>
              </a:spcBef>
              <a:buClr>
                <a:schemeClr val="dk1"/>
              </a:buClr>
              <a:buSzPct val="91666"/>
              <a:buFont typeface="Arial"/>
              <a:buNone/>
            </a:pPr>
            <a:endParaRPr sz="1200" dirty="0">
              <a:latin typeface="Metrophobic"/>
              <a:ea typeface="Metrophobic"/>
              <a:cs typeface="Metrophobic"/>
              <a:sym typeface="Metrophobic"/>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07482" y="1028358"/>
            <a:ext cx="2145203" cy="3815601"/>
          </a:xfrm>
          <a:prstGeom prst="rect">
            <a:avLst/>
          </a:prstGeom>
        </p:spPr>
      </p:pic>
      <p:sp>
        <p:nvSpPr>
          <p:cNvPr id="108" name="Shape 108"/>
          <p:cNvSpPr/>
          <p:nvPr/>
        </p:nvSpPr>
        <p:spPr>
          <a:xfrm>
            <a:off x="4044687" y="2429233"/>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CA" dirty="0" smtClean="0">
                <a:solidFill>
                  <a:srgbClr val="FFFFFF"/>
                </a:solidFill>
              </a:rPr>
              <a:t>A</a:t>
            </a:r>
            <a:endParaRPr lang="en" dirty="0">
              <a:solidFill>
                <a:srgbClr val="FFFFFF"/>
              </a:solidFill>
            </a:endParaRPr>
          </a:p>
        </p:txBody>
      </p:sp>
      <p:sp>
        <p:nvSpPr>
          <p:cNvPr id="109" name="Shape 109"/>
          <p:cNvSpPr/>
          <p:nvPr/>
        </p:nvSpPr>
        <p:spPr>
          <a:xfrm>
            <a:off x="5248132" y="3061082"/>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CA" dirty="0" smtClean="0">
                <a:solidFill>
                  <a:srgbClr val="FFFFFF"/>
                </a:solidFill>
              </a:rPr>
              <a:t>B</a:t>
            </a:r>
            <a:endParaRPr lang="en" dirty="0">
              <a:solidFill>
                <a:srgbClr val="FFFFFF"/>
              </a:solidFill>
            </a:endParaRPr>
          </a:p>
        </p:txBody>
      </p:sp>
      <p:sp>
        <p:nvSpPr>
          <p:cNvPr id="110" name="Shape 110"/>
          <p:cNvSpPr/>
          <p:nvPr/>
        </p:nvSpPr>
        <p:spPr>
          <a:xfrm>
            <a:off x="5248132" y="1866506"/>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CA" dirty="0" smtClean="0">
                <a:solidFill>
                  <a:srgbClr val="FFFFFF"/>
                </a:solidFill>
              </a:rPr>
              <a:t>C</a:t>
            </a:r>
            <a:endParaRPr lang="en" dirty="0">
              <a:solidFill>
                <a:srgbClr val="FFFFFF"/>
              </a:solidFill>
            </a:endParaRPr>
          </a:p>
        </p:txBody>
      </p:sp>
      <p:sp>
        <p:nvSpPr>
          <p:cNvPr id="111" name="Shape 111"/>
          <p:cNvSpPr/>
          <p:nvPr/>
        </p:nvSpPr>
        <p:spPr>
          <a:xfrm>
            <a:off x="3849487" y="981858"/>
            <a:ext cx="453600" cy="453600"/>
          </a:xfrm>
          <a:prstGeom prst="ellipse">
            <a:avLst/>
          </a:prstGeom>
          <a:solidFill>
            <a:srgbClr val="CC0000">
              <a:alpha val="39310"/>
            </a:srgbClr>
          </a:solidFill>
          <a:ln>
            <a:noFill/>
          </a:ln>
        </p:spPr>
        <p:txBody>
          <a:bodyPr lIns="91425" tIns="91425" rIns="91425" bIns="91425" anchor="ctr" anchorCtr="0">
            <a:noAutofit/>
          </a:bodyPr>
          <a:lstStyle/>
          <a:p>
            <a:pPr lvl="0" rtl="0">
              <a:spcBef>
                <a:spcPts val="0"/>
              </a:spcBef>
              <a:buNone/>
            </a:pPr>
            <a:r>
              <a:rPr lang="en-CA" dirty="0" smtClean="0">
                <a:solidFill>
                  <a:srgbClr val="FFFFFF"/>
                </a:solidFill>
              </a:rPr>
              <a:t>D</a:t>
            </a:r>
            <a:endParaRPr lang="en" dirty="0">
              <a:solidFill>
                <a:srgbClr val="FFFFFF"/>
              </a:solidFill>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76612" y="1031459"/>
            <a:ext cx="2143460" cy="3812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pic>
        <p:nvPicPr>
          <p:cNvPr id="127" name="Shape 127"/>
          <p:cNvPicPr preferRelativeResize="0"/>
          <p:nvPr/>
        </p:nvPicPr>
        <p:blipFill>
          <a:blip r:embed="rId3">
            <a:alphaModFix/>
          </a:blip>
          <a:stretch>
            <a:fillRect/>
          </a:stretch>
        </p:blipFill>
        <p:spPr>
          <a:xfrm>
            <a:off x="0" y="0"/>
            <a:ext cx="9143999" cy="5143499"/>
          </a:xfrm>
          <a:prstGeom prst="rect">
            <a:avLst/>
          </a:prstGeom>
          <a:noFill/>
          <a:ln>
            <a:noFill/>
          </a:ln>
        </p:spPr>
      </p:pic>
      <p:sp>
        <p:nvSpPr>
          <p:cNvPr id="128" name="Shape 128"/>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t>View </a:t>
            </a:r>
            <a:r>
              <a:rPr lang="en-CA" dirty="0" smtClean="0"/>
              <a:t>and create </a:t>
            </a:r>
            <a:r>
              <a:rPr lang="en" dirty="0" smtClean="0"/>
              <a:t>Postings </a:t>
            </a:r>
            <a:r>
              <a:rPr lang="en" dirty="0"/>
              <a:t>in Board</a:t>
            </a:r>
          </a:p>
        </p:txBody>
      </p:sp>
      <p:sp>
        <p:nvSpPr>
          <p:cNvPr id="129" name="Shape 129"/>
          <p:cNvSpPr txBox="1">
            <a:spLocks noGrp="1"/>
          </p:cNvSpPr>
          <p:nvPr>
            <p:ph type="body" idx="1"/>
          </p:nvPr>
        </p:nvSpPr>
        <p:spPr>
          <a:xfrm>
            <a:off x="311700" y="1152475"/>
            <a:ext cx="3509700" cy="3416400"/>
          </a:xfrm>
          <a:prstGeom prst="rect">
            <a:avLst/>
          </a:prstGeom>
        </p:spPr>
        <p:txBody>
          <a:bodyPr lIns="91425" tIns="91425" rIns="91425" bIns="91425" anchor="t" anchorCtr="0">
            <a:noAutofit/>
          </a:bodyPr>
          <a:lstStyle/>
          <a:p>
            <a:pPr lvl="0" rtl="0">
              <a:spcBef>
                <a:spcPts val="0"/>
              </a:spcBef>
              <a:buNone/>
            </a:pPr>
            <a:r>
              <a:rPr lang="en" sz="1200" u="sng" dirty="0" smtClean="0">
                <a:latin typeface="Metrophobic"/>
                <a:ea typeface="Metrophobic"/>
                <a:cs typeface="Metrophobic"/>
                <a:sym typeface="Metrophobic"/>
              </a:rPr>
              <a:t>View </a:t>
            </a:r>
            <a:r>
              <a:rPr lang="en" sz="1200" u="sng" dirty="0">
                <a:latin typeface="Metrophobic"/>
                <a:ea typeface="Metrophobic"/>
                <a:cs typeface="Metrophobic"/>
                <a:sym typeface="Metrophobic"/>
              </a:rPr>
              <a:t>Post</a:t>
            </a:r>
          </a:p>
          <a:p>
            <a:pPr marL="457200" lvl="0" indent="-304800" rtl="0">
              <a:spcBef>
                <a:spcPts val="0"/>
              </a:spcBef>
              <a:buSzPct val="100000"/>
              <a:buFont typeface="Metrophobic"/>
              <a:buAutoNum type="alphaUcPeriod"/>
            </a:pPr>
            <a:r>
              <a:rPr lang="en" sz="1200" dirty="0">
                <a:latin typeface="Metrophobic"/>
                <a:ea typeface="Metrophobic"/>
                <a:cs typeface="Metrophobic"/>
                <a:sym typeface="Metrophobic"/>
              </a:rPr>
              <a:t>Users tap a posting to view more details </a:t>
            </a:r>
            <a:endParaRPr lang="en-CA" sz="1200" dirty="0" smtClean="0">
              <a:latin typeface="Metrophobic"/>
              <a:ea typeface="Metrophobic"/>
              <a:cs typeface="Metrophobic"/>
              <a:sym typeface="Metrophobic"/>
            </a:endParaRPr>
          </a:p>
          <a:p>
            <a:pPr marL="457200" lvl="0" indent="-304800" rtl="0">
              <a:spcBef>
                <a:spcPts val="0"/>
              </a:spcBef>
              <a:buSzPct val="100000"/>
              <a:buFont typeface="Metrophobic"/>
              <a:buAutoNum type="alphaUcPeriod"/>
            </a:pPr>
            <a:r>
              <a:rPr lang="en-CA" sz="1200" dirty="0" smtClean="0">
                <a:latin typeface="Metrophobic"/>
                <a:ea typeface="Metrophobic"/>
                <a:cs typeface="Metrophobic"/>
                <a:sym typeface="Metrophobic"/>
              </a:rPr>
              <a:t>Users can only delete the posts they created</a:t>
            </a:r>
          </a:p>
          <a:p>
            <a:pPr marL="457200" lvl="0" indent="-304800" rtl="0">
              <a:spcBef>
                <a:spcPts val="0"/>
              </a:spcBef>
              <a:buSzPct val="100000"/>
              <a:buFont typeface="Metrophobic"/>
              <a:buAutoNum type="alphaUcPeriod"/>
            </a:pPr>
            <a:r>
              <a:rPr lang="en-CA" sz="1200" dirty="0" smtClean="0">
                <a:latin typeface="Metrophobic"/>
                <a:ea typeface="Metrophobic"/>
                <a:cs typeface="Metrophobic"/>
                <a:sym typeface="Metrophobic"/>
              </a:rPr>
              <a:t>Users can search posts with certain keywords</a:t>
            </a:r>
          </a:p>
          <a:p>
            <a:pPr marL="457200" lvl="0" indent="-304800" rtl="0">
              <a:spcBef>
                <a:spcPts val="0"/>
              </a:spcBef>
              <a:buSzPct val="100000"/>
              <a:buFont typeface="Metrophobic"/>
              <a:buAutoNum type="alphaUcPeriod"/>
            </a:pPr>
            <a:r>
              <a:rPr lang="en-CA" sz="1200" dirty="0" smtClean="0">
                <a:latin typeface="Metrophobic"/>
                <a:ea typeface="Metrophobic"/>
                <a:cs typeface="Metrophobic"/>
                <a:sym typeface="Metrophobic"/>
              </a:rPr>
              <a:t>By clicking the fixed button at bottom right, users can create a new post</a:t>
            </a:r>
          </a:p>
          <a:p>
            <a:pPr marL="457200" lvl="0" indent="-304800" rtl="0">
              <a:spcBef>
                <a:spcPts val="0"/>
              </a:spcBef>
              <a:buSzPct val="100000"/>
              <a:buFont typeface="Metrophobic"/>
              <a:buAutoNum type="alphaUcPeriod"/>
            </a:pPr>
            <a:r>
              <a:rPr lang="en-CA" sz="1200" dirty="0" smtClean="0">
                <a:latin typeface="Metrophobic"/>
                <a:ea typeface="Metrophobic"/>
                <a:cs typeface="Metrophobic"/>
                <a:sym typeface="Metrophobic"/>
              </a:rPr>
              <a:t>After entering information, press POST to proceed</a:t>
            </a:r>
            <a:endParaRPr lang="en" sz="1200" dirty="0" smtClean="0">
              <a:latin typeface="Metrophobic"/>
              <a:ea typeface="Metrophobic"/>
              <a:cs typeface="Metrophobic"/>
              <a:sym typeface="Metrophobic"/>
            </a:endParaRPr>
          </a:p>
          <a:p>
            <a:pPr lvl="0" rtl="0">
              <a:lnSpc>
                <a:spcPct val="115000"/>
              </a:lnSpc>
              <a:spcBef>
                <a:spcPts val="0"/>
              </a:spcBef>
              <a:buNone/>
            </a:pPr>
            <a:endParaRPr sz="1200" dirty="0">
              <a:latin typeface="Metrophobic"/>
              <a:ea typeface="Metrophobic"/>
              <a:cs typeface="Metrophobic"/>
              <a:sym typeface="Metrophobic"/>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2158" y="1017725"/>
            <a:ext cx="2140541" cy="3807309"/>
          </a:xfrm>
          <a:prstGeom prst="rect">
            <a:avLst/>
          </a:prstGeom>
        </p:spPr>
      </p:pic>
      <p:sp>
        <p:nvSpPr>
          <p:cNvPr id="132" name="Shape 132"/>
          <p:cNvSpPr/>
          <p:nvPr/>
        </p:nvSpPr>
        <p:spPr>
          <a:xfrm>
            <a:off x="5477755" y="2408267"/>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
                <a:solidFill>
                  <a:srgbClr val="FFFFFF"/>
                </a:solidFill>
              </a:rPr>
              <a:t>A</a:t>
            </a:r>
          </a:p>
        </p:txBody>
      </p:sp>
      <p:sp>
        <p:nvSpPr>
          <p:cNvPr id="133" name="Shape 133"/>
          <p:cNvSpPr/>
          <p:nvPr/>
        </p:nvSpPr>
        <p:spPr>
          <a:xfrm>
            <a:off x="5974466" y="1304602"/>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
                <a:solidFill>
                  <a:srgbClr val="FFFFFF"/>
                </a:solidFill>
              </a:rPr>
              <a:t>C</a:t>
            </a:r>
          </a:p>
        </p:txBody>
      </p:sp>
      <p:sp>
        <p:nvSpPr>
          <p:cNvPr id="134" name="Shape 134"/>
          <p:cNvSpPr/>
          <p:nvPr/>
        </p:nvSpPr>
        <p:spPr>
          <a:xfrm>
            <a:off x="5974466" y="3071979"/>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
                <a:solidFill>
                  <a:srgbClr val="FFFFFF"/>
                </a:solidFill>
              </a:rPr>
              <a:t>B</a:t>
            </a:r>
          </a:p>
        </p:txBody>
      </p:sp>
      <p:sp>
        <p:nvSpPr>
          <p:cNvPr id="11" name="Shape 134"/>
          <p:cNvSpPr/>
          <p:nvPr/>
        </p:nvSpPr>
        <p:spPr>
          <a:xfrm>
            <a:off x="5544018" y="4252409"/>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CA" dirty="0" smtClean="0">
                <a:solidFill>
                  <a:srgbClr val="FFFFFF"/>
                </a:solidFill>
              </a:rPr>
              <a:t>D</a:t>
            </a:r>
            <a:endParaRPr lang="en" dirty="0">
              <a:solidFill>
                <a:srgbClr val="FFFFFF"/>
              </a:solidFill>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91758" y="1017725"/>
            <a:ext cx="2140542" cy="3807309"/>
          </a:xfrm>
          <a:prstGeom prst="rect">
            <a:avLst/>
          </a:prstGeom>
        </p:spPr>
      </p:pic>
      <p:sp>
        <p:nvSpPr>
          <p:cNvPr id="13" name="Shape 134"/>
          <p:cNvSpPr/>
          <p:nvPr/>
        </p:nvSpPr>
        <p:spPr>
          <a:xfrm>
            <a:off x="6972678" y="4115275"/>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CA" dirty="0" smtClean="0">
                <a:solidFill>
                  <a:srgbClr val="FFFFFF"/>
                </a:solidFill>
              </a:rPr>
              <a:t>E</a:t>
            </a:r>
            <a:endParaRPr lang="en" dirty="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pic>
        <p:nvPicPr>
          <p:cNvPr id="139" name="Shape 139"/>
          <p:cNvPicPr preferRelativeResize="0"/>
          <p:nvPr/>
        </p:nvPicPr>
        <p:blipFill>
          <a:blip r:embed="rId3">
            <a:alphaModFix/>
          </a:blip>
          <a:stretch>
            <a:fillRect/>
          </a:stretch>
        </p:blipFill>
        <p:spPr>
          <a:xfrm>
            <a:off x="0" y="0"/>
            <a:ext cx="9143999" cy="5143499"/>
          </a:xfrm>
          <a:prstGeom prst="rect">
            <a:avLst/>
          </a:prstGeom>
          <a:noFill/>
          <a:ln>
            <a:noFill/>
          </a:ln>
        </p:spPr>
      </p:pic>
      <p:sp>
        <p:nvSpPr>
          <p:cNvPr id="140" name="Shape 14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View Posting (Specific)</a:t>
            </a:r>
          </a:p>
        </p:txBody>
      </p:sp>
      <p:sp>
        <p:nvSpPr>
          <p:cNvPr id="141" name="Shape 141"/>
          <p:cNvSpPr txBox="1">
            <a:spLocks noGrp="1"/>
          </p:cNvSpPr>
          <p:nvPr>
            <p:ph type="body" idx="1"/>
          </p:nvPr>
        </p:nvSpPr>
        <p:spPr>
          <a:xfrm>
            <a:off x="311700" y="1152475"/>
            <a:ext cx="3509700" cy="3416400"/>
          </a:xfrm>
          <a:prstGeom prst="rect">
            <a:avLst/>
          </a:prstGeom>
        </p:spPr>
        <p:txBody>
          <a:bodyPr lIns="91425" tIns="91425" rIns="91425" bIns="91425" anchor="t" anchorCtr="0">
            <a:noAutofit/>
          </a:bodyPr>
          <a:lstStyle/>
          <a:p>
            <a:pPr marL="457200" lvl="0" indent="-304800" rtl="0">
              <a:spcBef>
                <a:spcPts val="0"/>
              </a:spcBef>
              <a:buSzPct val="100000"/>
              <a:buFont typeface="Metrophobic"/>
              <a:buAutoNum type="alphaUcPeriod"/>
            </a:pPr>
            <a:r>
              <a:rPr lang="en" sz="1200" dirty="0">
                <a:latin typeface="Metrophobic"/>
                <a:ea typeface="Metrophobic"/>
                <a:cs typeface="Metrophobic"/>
                <a:sym typeface="Metrophobic"/>
              </a:rPr>
              <a:t>View user profile by selecting username or avatar</a:t>
            </a:r>
          </a:p>
          <a:p>
            <a:pPr marL="457200" lvl="0" indent="-304800" rtl="0">
              <a:spcBef>
                <a:spcPts val="0"/>
              </a:spcBef>
              <a:buSzPct val="100000"/>
              <a:buFont typeface="Metrophobic"/>
              <a:buAutoNum type="alphaUcPeriod"/>
            </a:pPr>
            <a:r>
              <a:rPr lang="en" sz="1200" dirty="0" smtClean="0">
                <a:latin typeface="Metrophobic"/>
                <a:ea typeface="Metrophobic"/>
                <a:cs typeface="Metrophobic"/>
                <a:sym typeface="Metrophobic"/>
              </a:rPr>
              <a:t>Write </a:t>
            </a:r>
            <a:r>
              <a:rPr lang="en" sz="1200" dirty="0">
                <a:latin typeface="Metrophobic"/>
                <a:ea typeface="Metrophobic"/>
                <a:cs typeface="Metrophobic"/>
                <a:sym typeface="Metrophobic"/>
              </a:rPr>
              <a:t>comments directly in the </a:t>
            </a:r>
            <a:r>
              <a:rPr lang="en" sz="1200" dirty="0" smtClean="0">
                <a:latin typeface="Metrophobic"/>
                <a:ea typeface="Metrophobic"/>
                <a:cs typeface="Metrophobic"/>
                <a:sym typeface="Metrophobic"/>
              </a:rPr>
              <a:t>posting</a:t>
            </a:r>
            <a:endParaRPr lang="en-CA" sz="1200" dirty="0" smtClean="0">
              <a:latin typeface="Metrophobic"/>
              <a:ea typeface="Metrophobic"/>
              <a:cs typeface="Metrophobic"/>
              <a:sym typeface="Metrophobic"/>
            </a:endParaRPr>
          </a:p>
          <a:p>
            <a:pPr marL="457200" lvl="0" indent="-304800" rtl="0">
              <a:spcBef>
                <a:spcPts val="0"/>
              </a:spcBef>
              <a:buSzPct val="100000"/>
              <a:buFont typeface="Metrophobic"/>
              <a:buAutoNum type="alphaUcPeriod"/>
            </a:pPr>
            <a:r>
              <a:rPr lang="en-CA" sz="1200" dirty="0" smtClean="0">
                <a:latin typeface="Metrophobic"/>
                <a:ea typeface="Metrophobic"/>
                <a:cs typeface="Metrophobic"/>
                <a:sym typeface="Metrophobic"/>
              </a:rPr>
              <a:t>Compose a message if users are interested in contacting whoever made this posting</a:t>
            </a:r>
            <a:endParaRPr lang="en" sz="1200" dirty="0">
              <a:latin typeface="Metrophobic"/>
              <a:ea typeface="Metrophobic"/>
              <a:cs typeface="Metrophobic"/>
              <a:sym typeface="Metrophobic"/>
            </a:endParaRPr>
          </a:p>
          <a:p>
            <a:pPr lvl="0" rtl="0">
              <a:lnSpc>
                <a:spcPct val="115000"/>
              </a:lnSpc>
              <a:spcBef>
                <a:spcPts val="0"/>
              </a:spcBef>
              <a:buNone/>
            </a:pPr>
            <a:endParaRPr sz="1200" dirty="0">
              <a:latin typeface="Metrophobic"/>
              <a:ea typeface="Metrophobic"/>
              <a:cs typeface="Metrophobic"/>
              <a:sym typeface="Metrophobic"/>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7855" y="889192"/>
            <a:ext cx="2102498" cy="3739643"/>
          </a:xfrm>
          <a:prstGeom prst="rect">
            <a:avLst/>
          </a:prstGeom>
        </p:spPr>
      </p:pic>
      <p:sp>
        <p:nvSpPr>
          <p:cNvPr id="144" name="Shape 144"/>
          <p:cNvSpPr/>
          <p:nvPr/>
        </p:nvSpPr>
        <p:spPr>
          <a:xfrm>
            <a:off x="4951255" y="1509354"/>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
                <a:solidFill>
                  <a:srgbClr val="FFFFFF"/>
                </a:solidFill>
              </a:rPr>
              <a:t>A</a:t>
            </a:r>
          </a:p>
        </p:txBody>
      </p:sp>
      <p:sp>
        <p:nvSpPr>
          <p:cNvPr id="145" name="Shape 145"/>
          <p:cNvSpPr/>
          <p:nvPr/>
        </p:nvSpPr>
        <p:spPr>
          <a:xfrm>
            <a:off x="5836436" y="3620034"/>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 dirty="0">
                <a:solidFill>
                  <a:srgbClr val="FFFFFF"/>
                </a:solidFill>
              </a:rPr>
              <a:t>B</a:t>
            </a:r>
          </a:p>
        </p:txBody>
      </p:sp>
      <p:sp>
        <p:nvSpPr>
          <p:cNvPr id="13" name="Shape 144"/>
          <p:cNvSpPr/>
          <p:nvPr/>
        </p:nvSpPr>
        <p:spPr>
          <a:xfrm>
            <a:off x="5895793" y="1509354"/>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CA">
                <a:solidFill>
                  <a:srgbClr val="FFFFFF"/>
                </a:solidFill>
              </a:rPr>
              <a:t>C</a:t>
            </a:r>
            <a:endParaRPr lang="en" dirty="0">
              <a:solidFill>
                <a:srgbClr val="FFFFFF"/>
              </a:solidFill>
            </a:endParaRPr>
          </a:p>
        </p:txBody>
      </p:sp>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77441" y="873611"/>
            <a:ext cx="2120017" cy="377080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pic>
        <p:nvPicPr>
          <p:cNvPr id="166" name="Shape 166"/>
          <p:cNvPicPr preferRelativeResize="0"/>
          <p:nvPr/>
        </p:nvPicPr>
        <p:blipFill>
          <a:blip r:embed="rId3">
            <a:alphaModFix/>
          </a:blip>
          <a:stretch>
            <a:fillRect/>
          </a:stretch>
        </p:blipFill>
        <p:spPr>
          <a:xfrm>
            <a:off x="1" y="-550"/>
            <a:ext cx="9143999" cy="5143499"/>
          </a:xfrm>
          <a:prstGeom prst="rect">
            <a:avLst/>
          </a:prstGeom>
          <a:noFill/>
          <a:ln>
            <a:noFill/>
          </a:ln>
        </p:spPr>
      </p:pic>
      <p:sp>
        <p:nvSpPr>
          <p:cNvPr id="167" name="Shape 16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dirty="0"/>
              <a:t>View </a:t>
            </a:r>
            <a:r>
              <a:rPr lang="en" dirty="0" smtClean="0"/>
              <a:t>User </a:t>
            </a:r>
            <a:r>
              <a:rPr lang="en" dirty="0"/>
              <a:t>Profiles</a:t>
            </a:r>
          </a:p>
        </p:txBody>
      </p:sp>
      <p:sp>
        <p:nvSpPr>
          <p:cNvPr id="168" name="Shape 168"/>
          <p:cNvSpPr txBox="1">
            <a:spLocks noGrp="1"/>
          </p:cNvSpPr>
          <p:nvPr>
            <p:ph type="body" idx="1"/>
          </p:nvPr>
        </p:nvSpPr>
        <p:spPr>
          <a:xfrm>
            <a:off x="311700" y="1152475"/>
            <a:ext cx="3509700" cy="3416400"/>
          </a:xfrm>
          <a:prstGeom prst="rect">
            <a:avLst/>
          </a:prstGeom>
        </p:spPr>
        <p:txBody>
          <a:bodyPr lIns="91425" tIns="91425" rIns="91425" bIns="91425" anchor="t" anchorCtr="0">
            <a:noAutofit/>
          </a:bodyPr>
          <a:lstStyle/>
          <a:p>
            <a:pPr marL="457200" lvl="0" indent="-304800" rtl="0">
              <a:spcBef>
                <a:spcPts val="0"/>
              </a:spcBef>
              <a:buSzPct val="100000"/>
              <a:buFont typeface="Metrophobic"/>
              <a:buAutoNum type="alphaUcPeriod"/>
            </a:pPr>
            <a:r>
              <a:rPr lang="en-CA" sz="1200" dirty="0" smtClean="0">
                <a:latin typeface="Metrophobic"/>
                <a:ea typeface="Metrophobic"/>
                <a:cs typeface="Metrophobic"/>
                <a:sym typeface="Metrophobic"/>
              </a:rPr>
              <a:t>Press profile on navigation drawer</a:t>
            </a:r>
            <a:endParaRPr lang="en" sz="1200" dirty="0">
              <a:latin typeface="Metrophobic"/>
              <a:ea typeface="Metrophobic"/>
              <a:cs typeface="Metrophobic"/>
              <a:sym typeface="Metrophobic"/>
            </a:endParaRPr>
          </a:p>
          <a:p>
            <a:pPr marL="457200" lvl="0" indent="-304800" rtl="0">
              <a:spcBef>
                <a:spcPts val="0"/>
              </a:spcBef>
              <a:buSzPct val="100000"/>
              <a:buFont typeface="Metrophobic"/>
              <a:buAutoNum type="alphaUcPeriod"/>
            </a:pPr>
            <a:r>
              <a:rPr lang="en-CA" sz="1200" dirty="0" smtClean="0">
                <a:latin typeface="Metrophobic"/>
                <a:ea typeface="Metrophobic"/>
                <a:cs typeface="Metrophobic"/>
                <a:sym typeface="Metrophobic"/>
              </a:rPr>
              <a:t>Change your bio</a:t>
            </a:r>
            <a:endParaRPr lang="en" sz="1200" dirty="0">
              <a:latin typeface="Metrophobic"/>
              <a:ea typeface="Metrophobic"/>
              <a:cs typeface="Metrophobic"/>
              <a:sym typeface="Metrophobic"/>
            </a:endParaRPr>
          </a:p>
          <a:p>
            <a:pPr marL="457200" lvl="0" indent="-304800" rtl="0">
              <a:spcBef>
                <a:spcPts val="0"/>
              </a:spcBef>
              <a:buSzPct val="100000"/>
              <a:buFont typeface="Metrophobic"/>
              <a:buAutoNum type="alphaUcPeriod"/>
            </a:pPr>
            <a:r>
              <a:rPr lang="en-CA" sz="1200" dirty="0" smtClean="0">
                <a:latin typeface="Metrophobic"/>
                <a:ea typeface="Metrophobic"/>
                <a:cs typeface="Metrophobic"/>
                <a:sym typeface="Metrophobic"/>
              </a:rPr>
              <a:t>Manage your own posts</a:t>
            </a:r>
            <a:endParaRPr lang="en" sz="1200" dirty="0">
              <a:latin typeface="Metrophobic"/>
              <a:ea typeface="Metrophobic"/>
              <a:cs typeface="Metrophobic"/>
              <a:sym typeface="Metrophobic"/>
            </a:endParaRPr>
          </a:p>
          <a:p>
            <a:pPr marL="457200" lvl="0" indent="-304800" rtl="0">
              <a:spcBef>
                <a:spcPts val="0"/>
              </a:spcBef>
              <a:buSzPct val="100000"/>
              <a:buFont typeface="Metrophobic"/>
              <a:buAutoNum type="alphaUcPeriod"/>
            </a:pPr>
            <a:r>
              <a:rPr lang="en-CA" sz="1200" dirty="0" smtClean="0">
                <a:latin typeface="Metrophobic"/>
                <a:ea typeface="Metrophobic"/>
                <a:cs typeface="Metrophobic"/>
                <a:sym typeface="Metrophobic"/>
              </a:rPr>
              <a:t>Change your password</a:t>
            </a:r>
            <a:endParaRPr lang="en" sz="1200" dirty="0">
              <a:latin typeface="Metrophobic"/>
              <a:ea typeface="Metrophobic"/>
              <a:cs typeface="Metrophobic"/>
              <a:sym typeface="Metrophobic"/>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78165" y="1017725"/>
            <a:ext cx="2139201" cy="3804924"/>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29965" y="1017725"/>
            <a:ext cx="2139200" cy="3804924"/>
          </a:xfrm>
          <a:prstGeom prst="rect">
            <a:avLst/>
          </a:prstGeom>
        </p:spPr>
      </p:pic>
      <p:sp>
        <p:nvSpPr>
          <p:cNvPr id="171" name="Shape 171"/>
          <p:cNvSpPr/>
          <p:nvPr/>
        </p:nvSpPr>
        <p:spPr>
          <a:xfrm>
            <a:off x="4188983" y="2440863"/>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
                <a:solidFill>
                  <a:srgbClr val="FFFFFF"/>
                </a:solidFill>
              </a:rPr>
              <a:t>A</a:t>
            </a:r>
          </a:p>
        </p:txBody>
      </p:sp>
      <p:sp>
        <p:nvSpPr>
          <p:cNvPr id="172" name="Shape 172"/>
          <p:cNvSpPr/>
          <p:nvPr/>
        </p:nvSpPr>
        <p:spPr>
          <a:xfrm>
            <a:off x="8135251" y="2092525"/>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
                <a:solidFill>
                  <a:srgbClr val="FFFFFF"/>
                </a:solidFill>
              </a:rPr>
              <a:t>B</a:t>
            </a:r>
          </a:p>
        </p:txBody>
      </p:sp>
      <p:sp>
        <p:nvSpPr>
          <p:cNvPr id="173" name="Shape 173"/>
          <p:cNvSpPr/>
          <p:nvPr/>
        </p:nvSpPr>
        <p:spPr>
          <a:xfrm>
            <a:off x="7681651" y="3118825"/>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
                <a:solidFill>
                  <a:srgbClr val="FFFFFF"/>
                </a:solidFill>
              </a:rPr>
              <a:t>C</a:t>
            </a:r>
          </a:p>
        </p:txBody>
      </p:sp>
      <p:sp>
        <p:nvSpPr>
          <p:cNvPr id="174" name="Shape 174"/>
          <p:cNvSpPr/>
          <p:nvPr/>
        </p:nvSpPr>
        <p:spPr>
          <a:xfrm>
            <a:off x="7908451" y="1352575"/>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
                <a:solidFill>
                  <a:srgbClr val="FFFFFF"/>
                </a:solidFill>
              </a:rPr>
              <a:t>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pic>
        <p:nvPicPr>
          <p:cNvPr id="192" name="Shape 192"/>
          <p:cNvPicPr preferRelativeResize="0"/>
          <p:nvPr/>
        </p:nvPicPr>
        <p:blipFill>
          <a:blip r:embed="rId3">
            <a:alphaModFix/>
          </a:blip>
          <a:stretch>
            <a:fillRect/>
          </a:stretch>
        </p:blipFill>
        <p:spPr>
          <a:xfrm>
            <a:off x="0" y="0"/>
            <a:ext cx="9143999" cy="5143499"/>
          </a:xfrm>
          <a:prstGeom prst="rect">
            <a:avLst/>
          </a:prstGeom>
          <a:noFill/>
          <a:ln>
            <a:noFill/>
          </a:ln>
        </p:spPr>
      </p:pic>
      <p:sp>
        <p:nvSpPr>
          <p:cNvPr id="193" name="Shape 19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Messages (Inboxes &amp; Outboxes)</a:t>
            </a:r>
          </a:p>
        </p:txBody>
      </p:sp>
      <p:sp>
        <p:nvSpPr>
          <p:cNvPr id="194" name="Shape 194"/>
          <p:cNvSpPr txBox="1">
            <a:spLocks noGrp="1"/>
          </p:cNvSpPr>
          <p:nvPr>
            <p:ph type="body" idx="1"/>
          </p:nvPr>
        </p:nvSpPr>
        <p:spPr>
          <a:xfrm>
            <a:off x="311700" y="1152475"/>
            <a:ext cx="3509700" cy="3416400"/>
          </a:xfrm>
          <a:prstGeom prst="rect">
            <a:avLst/>
          </a:prstGeom>
        </p:spPr>
        <p:txBody>
          <a:bodyPr lIns="91425" tIns="91425" rIns="91425" bIns="91425" anchor="t" anchorCtr="0">
            <a:noAutofit/>
          </a:bodyPr>
          <a:lstStyle/>
          <a:p>
            <a:pPr marL="457200" lvl="0" indent="-304800" rtl="0">
              <a:spcBef>
                <a:spcPts val="0"/>
              </a:spcBef>
              <a:buSzPct val="100000"/>
              <a:buFont typeface="Metrophobic"/>
              <a:buAutoNum type="alphaUcPeriod"/>
            </a:pPr>
            <a:r>
              <a:rPr lang="en" sz="1200" dirty="0">
                <a:latin typeface="Metrophobic"/>
                <a:ea typeface="Metrophobic"/>
                <a:cs typeface="Metrophobic"/>
                <a:sym typeface="Metrophobic"/>
              </a:rPr>
              <a:t>View Messages in inbox (received) and outbox (sent)</a:t>
            </a:r>
          </a:p>
          <a:p>
            <a:pPr marL="457200" lvl="0" indent="-304800" rtl="0">
              <a:spcBef>
                <a:spcPts val="0"/>
              </a:spcBef>
              <a:buSzPct val="100000"/>
              <a:buFont typeface="Metrophobic"/>
              <a:buAutoNum type="alphaUcPeriod"/>
            </a:pPr>
            <a:r>
              <a:rPr lang="en" sz="1200" dirty="0" smtClean="0">
                <a:latin typeface="Metrophobic"/>
                <a:ea typeface="Metrophobic"/>
                <a:cs typeface="Metrophobic"/>
                <a:sym typeface="Metrophobic"/>
              </a:rPr>
              <a:t>Messages </a:t>
            </a:r>
            <a:r>
              <a:rPr lang="en" sz="1200" dirty="0">
                <a:latin typeface="Metrophobic"/>
                <a:ea typeface="Metrophobic"/>
                <a:cs typeface="Metrophobic"/>
                <a:sym typeface="Metrophobic"/>
              </a:rPr>
              <a:t>include header, body text, timestamp, and sender username and profile picture</a:t>
            </a:r>
          </a:p>
          <a:p>
            <a:pPr marL="457200" lvl="0" indent="-304800" rtl="0">
              <a:spcBef>
                <a:spcPts val="0"/>
              </a:spcBef>
              <a:buSzPct val="100000"/>
              <a:buFont typeface="Metrophobic"/>
              <a:buAutoNum type="alphaUcPeriod"/>
            </a:pPr>
            <a:r>
              <a:rPr lang="en-CA" sz="1200" dirty="0" smtClean="0">
                <a:latin typeface="Metrophobic"/>
                <a:ea typeface="Metrophobic"/>
                <a:cs typeface="Metrophobic"/>
                <a:sym typeface="Metrophobic"/>
              </a:rPr>
              <a:t>Reply by clicking the button</a:t>
            </a:r>
            <a:endParaRPr lang="en" sz="1200" dirty="0">
              <a:latin typeface="Metrophobic"/>
              <a:ea typeface="Metrophobic"/>
              <a:cs typeface="Metrophobic"/>
              <a:sym typeface="Metrophobic"/>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49200" y="1028700"/>
            <a:ext cx="2157995" cy="3838353"/>
          </a:xfrm>
          <a:prstGeom prst="rect">
            <a:avLst/>
          </a:prstGeom>
        </p:spPr>
      </p:pic>
      <p:pic>
        <p:nvPicPr>
          <p:cNvPr id="3" name="Picture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34102" y="1028700"/>
            <a:ext cx="2133023" cy="3793938"/>
          </a:xfrm>
          <a:prstGeom prst="rect">
            <a:avLst/>
          </a:prstGeom>
        </p:spPr>
      </p:pic>
      <p:sp>
        <p:nvSpPr>
          <p:cNvPr id="197" name="Shape 197"/>
          <p:cNvSpPr/>
          <p:nvPr/>
        </p:nvSpPr>
        <p:spPr>
          <a:xfrm>
            <a:off x="4852400" y="1472225"/>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
                <a:solidFill>
                  <a:srgbClr val="FFFFFF"/>
                </a:solidFill>
              </a:rPr>
              <a:t>A</a:t>
            </a:r>
          </a:p>
        </p:txBody>
      </p:sp>
      <p:sp>
        <p:nvSpPr>
          <p:cNvPr id="198" name="Shape 198"/>
          <p:cNvSpPr/>
          <p:nvPr/>
        </p:nvSpPr>
        <p:spPr>
          <a:xfrm>
            <a:off x="7543800" y="2472069"/>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CA" dirty="0" smtClean="0">
                <a:solidFill>
                  <a:srgbClr val="FFFFFF"/>
                </a:solidFill>
              </a:rPr>
              <a:t>B</a:t>
            </a:r>
            <a:endParaRPr lang="en" dirty="0">
              <a:solidFill>
                <a:srgbClr val="FFFFFF"/>
              </a:solidFill>
            </a:endParaRPr>
          </a:p>
        </p:txBody>
      </p:sp>
      <p:sp>
        <p:nvSpPr>
          <p:cNvPr id="12" name="Shape 198"/>
          <p:cNvSpPr/>
          <p:nvPr/>
        </p:nvSpPr>
        <p:spPr>
          <a:xfrm>
            <a:off x="7488837" y="3647353"/>
            <a:ext cx="453600" cy="453600"/>
          </a:xfrm>
          <a:prstGeom prst="ellipse">
            <a:avLst/>
          </a:prstGeom>
          <a:solidFill>
            <a:srgbClr val="CC0000">
              <a:alpha val="35080"/>
            </a:srgbClr>
          </a:solidFill>
          <a:ln>
            <a:noFill/>
          </a:ln>
        </p:spPr>
        <p:txBody>
          <a:bodyPr lIns="91425" tIns="91425" rIns="91425" bIns="91425" anchor="ctr" anchorCtr="0">
            <a:noAutofit/>
          </a:bodyPr>
          <a:lstStyle/>
          <a:p>
            <a:pPr lvl="0" rtl="0">
              <a:spcBef>
                <a:spcPts val="0"/>
              </a:spcBef>
              <a:buNone/>
            </a:pPr>
            <a:r>
              <a:rPr lang="en-CA" dirty="0" smtClean="0">
                <a:solidFill>
                  <a:srgbClr val="FFFFFF"/>
                </a:solidFill>
              </a:rPr>
              <a:t>C</a:t>
            </a:r>
            <a:endParaRPr lang="en" dirty="0">
              <a:solidFill>
                <a:srgbClr val="FFFFFF"/>
              </a:solidFill>
            </a:endParaRPr>
          </a:p>
        </p:txBody>
      </p:sp>
    </p:spTree>
  </p:cSld>
  <p:clrMapOvr>
    <a:masterClrMapping/>
  </p:clrMapOvr>
</p:sld>
</file>

<file path=ppt/theme/theme1.xml><?xml version="1.0" encoding="utf-8"?>
<a:theme xmlns:a="http://schemas.openxmlformats.org/drawingml/2006/main" name="simple-dark-2">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TotalTime>
  <Words>484</Words>
  <Application>Microsoft Macintosh PowerPoint</Application>
  <PresentationFormat>On-screen Show (16:9)</PresentationFormat>
  <Paragraphs>79</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Metrophobic</vt:lpstr>
      <vt:lpstr>Arial</vt:lpstr>
      <vt:lpstr>simple-dark-2</vt:lpstr>
      <vt:lpstr>Orbit </vt:lpstr>
      <vt:lpstr>What is Orbit?</vt:lpstr>
      <vt:lpstr>How Orbit works: for the Buyer Scenario: A University of Waterloo student is looking for a ride back to Markham, Ontario for the weekend. </vt:lpstr>
      <vt:lpstr>Login Sign-Up Screen</vt:lpstr>
      <vt:lpstr>Home Screen &amp; Navigation</vt:lpstr>
      <vt:lpstr>View and create Postings in Board</vt:lpstr>
      <vt:lpstr>View Posting (Specific)</vt:lpstr>
      <vt:lpstr>View User Profiles</vt:lpstr>
      <vt:lpstr>Messages (Inboxes &amp; Outboxes)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Orbit </dc:title>
  <cp:lastModifiedBy>滕思宇</cp:lastModifiedBy>
  <cp:revision>5</cp:revision>
  <dcterms:modified xsi:type="dcterms:W3CDTF">2016-08-10T21:20:37Z</dcterms:modified>
</cp:coreProperties>
</file>